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53" r:id="rId1"/>
  </p:sldMasterIdLst>
  <p:notesMasterIdLst>
    <p:notesMasterId r:id="rId12"/>
  </p:notesMasterIdLst>
  <p:sldIdLst>
    <p:sldId id="256" r:id="rId2"/>
    <p:sldId id="258" r:id="rId3"/>
    <p:sldId id="259" r:id="rId4"/>
    <p:sldId id="260" r:id="rId5"/>
    <p:sldId id="261" r:id="rId6"/>
    <p:sldId id="262" r:id="rId7"/>
    <p:sldId id="263" r:id="rId8"/>
    <p:sldId id="266" r:id="rId9"/>
    <p:sldId id="267" r:id="rId10"/>
    <p:sldId id="265" r:id="rId11"/>
  </p:sldIdLst>
  <p:sldSz cx="12192000" cy="6858000"/>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00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llanmörkt format 2 - Dekorfär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llanmörkt forma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Mellanmörkt format 2 - Dekorfärg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llanmörkt format 2 - Dekorfärg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llanmörkt format 2 - Dekorfärg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93296810-A885-4BE3-A3E7-6D5BEEA58F35}" styleName="Mellanmörkt format 2 - Dekorfärg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84E427A-3D55-4303-BF80-6455036E1DE7}" styleName="Format med tema 1 - dekorfärg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4580" autoAdjust="0"/>
    <p:restoredTop sz="86410" autoAdjust="0"/>
  </p:normalViewPr>
  <p:slideViewPr>
    <p:cSldViewPr snapToGrid="0">
      <p:cViewPr varScale="1">
        <p:scale>
          <a:sx n="95" d="100"/>
          <a:sy n="95" d="100"/>
        </p:scale>
        <p:origin x="114" y="258"/>
      </p:cViewPr>
      <p:guideLst/>
    </p:cSldViewPr>
  </p:slideViewPr>
  <p:outlineViewPr>
    <p:cViewPr>
      <p:scale>
        <a:sx n="33" d="100"/>
        <a:sy n="33" d="100"/>
      </p:scale>
      <p:origin x="0" y="-5592"/>
    </p:cViewPr>
  </p:outlineViewPr>
  <p:notesTextViewPr>
    <p:cViewPr>
      <p:scale>
        <a:sx n="1" d="1"/>
        <a:sy n="1" d="1"/>
      </p:scale>
      <p:origin x="0" y="0"/>
    </p:cViewPr>
  </p:notesTextViewPr>
  <p:notesViewPr>
    <p:cSldViewPr snapToGrid="0">
      <p:cViewPr varScale="1">
        <p:scale>
          <a:sx n="91" d="100"/>
          <a:sy n="91" d="100"/>
        </p:scale>
        <p:origin x="3474" y="6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ordas Linda (Hiippakunnallinen toiminta)" userId="cef42e8e-2d29-456d-972a-70442b914493" providerId="ADAL" clId="{8159376C-F090-48EB-9BFD-525517EC4169}"/>
    <pc:docChg chg="modSld">
      <pc:chgData name="Jordas Linda (Hiippakunnallinen toiminta)" userId="cef42e8e-2d29-456d-972a-70442b914493" providerId="ADAL" clId="{8159376C-F090-48EB-9BFD-525517EC4169}" dt="2021-07-21T05:57:00.704" v="52" actId="20577"/>
      <pc:docMkLst>
        <pc:docMk/>
      </pc:docMkLst>
      <pc:sldChg chg="modSp mod">
        <pc:chgData name="Jordas Linda (Hiippakunnallinen toiminta)" userId="cef42e8e-2d29-456d-972a-70442b914493" providerId="ADAL" clId="{8159376C-F090-48EB-9BFD-525517EC4169}" dt="2021-07-21T05:56:03.537" v="2" actId="20577"/>
        <pc:sldMkLst>
          <pc:docMk/>
          <pc:sldMk cId="3422054276" sldId="259"/>
        </pc:sldMkLst>
        <pc:spChg chg="mod">
          <ac:chgData name="Jordas Linda (Hiippakunnallinen toiminta)" userId="cef42e8e-2d29-456d-972a-70442b914493" providerId="ADAL" clId="{8159376C-F090-48EB-9BFD-525517EC4169}" dt="2021-07-21T05:56:03.537" v="2" actId="20577"/>
          <ac:spMkLst>
            <pc:docMk/>
            <pc:sldMk cId="3422054276" sldId="259"/>
            <ac:spMk id="3" creationId="{00000000-0000-0000-0000-000000000000}"/>
          </ac:spMkLst>
        </pc:spChg>
      </pc:sldChg>
      <pc:sldChg chg="modSp mod">
        <pc:chgData name="Jordas Linda (Hiippakunnallinen toiminta)" userId="cef42e8e-2d29-456d-972a-70442b914493" providerId="ADAL" clId="{8159376C-F090-48EB-9BFD-525517EC4169}" dt="2021-07-21T05:56:28.424" v="9" actId="20577"/>
        <pc:sldMkLst>
          <pc:docMk/>
          <pc:sldMk cId="2549797133" sldId="260"/>
        </pc:sldMkLst>
        <pc:spChg chg="mod">
          <ac:chgData name="Jordas Linda (Hiippakunnallinen toiminta)" userId="cef42e8e-2d29-456d-972a-70442b914493" providerId="ADAL" clId="{8159376C-F090-48EB-9BFD-525517EC4169}" dt="2021-07-21T05:56:28.424" v="9" actId="20577"/>
          <ac:spMkLst>
            <pc:docMk/>
            <pc:sldMk cId="2549797133" sldId="260"/>
            <ac:spMk id="3" creationId="{00000000-0000-0000-0000-000000000000}"/>
          </ac:spMkLst>
        </pc:spChg>
      </pc:sldChg>
      <pc:sldChg chg="modSp mod">
        <pc:chgData name="Jordas Linda (Hiippakunnallinen toiminta)" userId="cef42e8e-2d29-456d-972a-70442b914493" providerId="ADAL" clId="{8159376C-F090-48EB-9BFD-525517EC4169}" dt="2021-07-21T05:56:37.991" v="12" actId="20577"/>
        <pc:sldMkLst>
          <pc:docMk/>
          <pc:sldMk cId="3488612499" sldId="262"/>
        </pc:sldMkLst>
        <pc:spChg chg="mod">
          <ac:chgData name="Jordas Linda (Hiippakunnallinen toiminta)" userId="cef42e8e-2d29-456d-972a-70442b914493" providerId="ADAL" clId="{8159376C-F090-48EB-9BFD-525517EC4169}" dt="2021-07-21T05:56:37.991" v="12" actId="20577"/>
          <ac:spMkLst>
            <pc:docMk/>
            <pc:sldMk cId="3488612499" sldId="262"/>
            <ac:spMk id="4" creationId="{00000000-0000-0000-0000-000000000000}"/>
          </ac:spMkLst>
        </pc:spChg>
      </pc:sldChg>
      <pc:sldChg chg="modSp mod">
        <pc:chgData name="Jordas Linda (Hiippakunnallinen toiminta)" userId="cef42e8e-2d29-456d-972a-70442b914493" providerId="ADAL" clId="{8159376C-F090-48EB-9BFD-525517EC4169}" dt="2021-07-21T05:57:00.704" v="52" actId="20577"/>
        <pc:sldMkLst>
          <pc:docMk/>
          <pc:sldMk cId="2672570933" sldId="266"/>
        </pc:sldMkLst>
        <pc:graphicFrameChg chg="modGraphic">
          <ac:chgData name="Jordas Linda (Hiippakunnallinen toiminta)" userId="cef42e8e-2d29-456d-972a-70442b914493" providerId="ADAL" clId="{8159376C-F090-48EB-9BFD-525517EC4169}" dt="2021-07-21T05:57:00.704" v="52" actId="20577"/>
          <ac:graphicFrameMkLst>
            <pc:docMk/>
            <pc:sldMk cId="2672570933" sldId="266"/>
            <ac:graphicFrameMk id="4" creationId="{00000000-0000-0000-0000-000000000000}"/>
          </ac:graphicFrameMkLst>
        </pc:graphicFrame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v-SE"/>
          </a:p>
        </p:txBody>
      </p:sp>
      <p:sp>
        <p:nvSpPr>
          <p:cNvPr id="3" name="Platshållare fö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376BF09-5469-4D58-8AA7-BC2693D5EFC6}" type="datetimeFigureOut">
              <a:rPr lang="sv-SE" smtClean="0"/>
              <a:t>2021-07-21</a:t>
            </a:fld>
            <a:endParaRPr lang="sv-SE"/>
          </a:p>
        </p:txBody>
      </p:sp>
      <p:sp>
        <p:nvSpPr>
          <p:cNvPr id="4" name="Platshållare för bildobjekt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sv-SE"/>
          </a:p>
        </p:txBody>
      </p:sp>
      <p:sp>
        <p:nvSpPr>
          <p:cNvPr id="5" name="Platshållare för anteckninga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6" name="Platshållare för sidfo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sv-SE"/>
          </a:p>
        </p:txBody>
      </p:sp>
      <p:sp>
        <p:nvSpPr>
          <p:cNvPr id="7" name="Platshållare för bild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A06BEB0-AC82-4A26-8A54-84442F6F86A3}" type="slidenum">
              <a:rPr lang="sv-SE" smtClean="0"/>
              <a:t>‹#›</a:t>
            </a:fld>
            <a:endParaRPr lang="sv-SE"/>
          </a:p>
        </p:txBody>
      </p:sp>
    </p:spTree>
    <p:extLst>
      <p:ext uri="{BB962C8B-B14F-4D97-AF65-F5344CB8AC3E}">
        <p14:creationId xmlns:p14="http://schemas.microsoft.com/office/powerpoint/2010/main" val="35067954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5"/>
          </p:nvPr>
        </p:nvSpPr>
        <p:spPr/>
        <p:txBody>
          <a:bodyPr/>
          <a:lstStyle/>
          <a:p>
            <a:fld id="{CA06BEB0-AC82-4A26-8A54-84442F6F86A3}" type="slidenum">
              <a:rPr lang="sv-SE" smtClean="0"/>
              <a:t>1</a:t>
            </a:fld>
            <a:endParaRPr lang="sv-SE"/>
          </a:p>
        </p:txBody>
      </p:sp>
    </p:spTree>
    <p:extLst>
      <p:ext uri="{BB962C8B-B14F-4D97-AF65-F5344CB8AC3E}">
        <p14:creationId xmlns:p14="http://schemas.microsoft.com/office/powerpoint/2010/main" val="263782830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a:lnSpc>
                <a:spcPct val="107000"/>
              </a:lnSpc>
              <a:spcAft>
                <a:spcPts val="800"/>
              </a:spcAft>
            </a:pPr>
            <a:endParaRPr lang="fi-FI" dirty="0">
              <a:solidFill>
                <a:srgbClr val="000000"/>
              </a:solidFill>
              <a:effectLst/>
              <a:latin typeface="+mj-lt"/>
              <a:ea typeface="Calibri" panose="020F0502020204030204" pitchFamily="34" charset="0"/>
              <a:cs typeface="Times New Roman" panose="02020603050405020304" pitchFamily="18" charset="0"/>
            </a:endParaRPr>
          </a:p>
        </p:txBody>
      </p:sp>
      <p:sp>
        <p:nvSpPr>
          <p:cNvPr id="4" name="Platshållare för bildnummer 3"/>
          <p:cNvSpPr>
            <a:spLocks noGrp="1"/>
          </p:cNvSpPr>
          <p:nvPr>
            <p:ph type="sldNum" sz="quarter" idx="5"/>
          </p:nvPr>
        </p:nvSpPr>
        <p:spPr/>
        <p:txBody>
          <a:bodyPr/>
          <a:lstStyle/>
          <a:p>
            <a:fld id="{CA06BEB0-AC82-4A26-8A54-84442F6F86A3}" type="slidenum">
              <a:rPr lang="sv-SE" smtClean="0"/>
              <a:t>2</a:t>
            </a:fld>
            <a:endParaRPr lang="sv-SE"/>
          </a:p>
        </p:txBody>
      </p:sp>
    </p:spTree>
    <p:extLst>
      <p:ext uri="{BB962C8B-B14F-4D97-AF65-F5344CB8AC3E}">
        <p14:creationId xmlns:p14="http://schemas.microsoft.com/office/powerpoint/2010/main" val="328815430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5"/>
          </p:nvPr>
        </p:nvSpPr>
        <p:spPr/>
        <p:txBody>
          <a:bodyPr/>
          <a:lstStyle/>
          <a:p>
            <a:fld id="{CA06BEB0-AC82-4A26-8A54-84442F6F86A3}" type="slidenum">
              <a:rPr lang="sv-SE" smtClean="0"/>
              <a:t>3</a:t>
            </a:fld>
            <a:endParaRPr lang="sv-SE"/>
          </a:p>
        </p:txBody>
      </p:sp>
    </p:spTree>
    <p:extLst>
      <p:ext uri="{BB962C8B-B14F-4D97-AF65-F5344CB8AC3E}">
        <p14:creationId xmlns:p14="http://schemas.microsoft.com/office/powerpoint/2010/main" val="344169776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Rubrikbild">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2098226"/>
          </a:xfrm>
        </p:spPr>
        <p:txBody>
          <a:bodyPr anchor="b">
            <a:noAutofit/>
          </a:bodyPr>
          <a:lstStyle>
            <a:lvl1pPr algn="ctr">
              <a:defRPr sz="7200" cap="all" baseline="0">
                <a:solidFill>
                  <a:schemeClr val="tx2"/>
                </a:solidFill>
              </a:defRPr>
            </a:lvl1pPr>
          </a:lstStyle>
          <a:p>
            <a:r>
              <a:rPr lang="sv-SE"/>
              <a:t>Klicka här för att ändra format</a:t>
            </a:r>
            <a:endParaRPr lang="en-US" dirty="0"/>
          </a:p>
        </p:txBody>
      </p:sp>
      <p:sp>
        <p:nvSpPr>
          <p:cNvPr id="3" name="Subtitle 2"/>
          <p:cNvSpPr>
            <a:spLocks noGrp="1"/>
          </p:cNvSpPr>
          <p:nvPr>
            <p:ph type="subTitle" idx="1"/>
          </p:nvPr>
        </p:nvSpPr>
        <p:spPr>
          <a:xfrm>
            <a:off x="2679906" y="3956279"/>
            <a:ext cx="6831673" cy="1086237"/>
          </a:xfrm>
        </p:spPr>
        <p:txBody>
          <a:bodyPr>
            <a:normAutofit/>
          </a:bodyPr>
          <a:lstStyle>
            <a:lvl1pPr marL="0" indent="0" algn="ctr">
              <a:lnSpc>
                <a:spcPct val="112000"/>
              </a:lnSpc>
              <a:spcBef>
                <a:spcPts val="0"/>
              </a:spcBef>
              <a:spcAft>
                <a:spcPts val="0"/>
              </a:spcAft>
              <a:buNone/>
              <a:defRPr sz="23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Klicka här för att ändra format på underrubrik i bakgrunden</a:t>
            </a:r>
            <a:endParaRPr lang="en-US" dirty="0"/>
          </a:p>
        </p:txBody>
      </p:sp>
      <p:sp>
        <p:nvSpPr>
          <p:cNvPr id="4" name="Date Placeholder 3"/>
          <p:cNvSpPr>
            <a:spLocks noGrp="1"/>
          </p:cNvSpPr>
          <p:nvPr>
            <p:ph type="dt" sz="half" idx="10"/>
          </p:nvPr>
        </p:nvSpPr>
        <p:spPr>
          <a:xfrm>
            <a:off x="752858" y="6453386"/>
            <a:ext cx="1607944" cy="404614"/>
          </a:xfrm>
        </p:spPr>
        <p:txBody>
          <a:bodyPr/>
          <a:lstStyle>
            <a:lvl1pPr>
              <a:defRPr baseline="0">
                <a:solidFill>
                  <a:schemeClr val="tx2"/>
                </a:solidFill>
              </a:defRPr>
            </a:lvl1pPr>
          </a:lstStyle>
          <a:p>
            <a:fld id="{73E7D741-C623-44BE-8602-359251C4110D}" type="datetimeFigureOut">
              <a:rPr lang="fi-FI" smtClean="0"/>
              <a:t>21.7.2021</a:t>
            </a:fld>
            <a:endParaRPr lang="fi-FI"/>
          </a:p>
        </p:txBody>
      </p:sp>
      <p:sp>
        <p:nvSpPr>
          <p:cNvPr id="5" name="Footer Placeholder 4"/>
          <p:cNvSpPr>
            <a:spLocks noGrp="1"/>
          </p:cNvSpPr>
          <p:nvPr>
            <p:ph type="ftr" sz="quarter" idx="11"/>
          </p:nvPr>
        </p:nvSpPr>
        <p:spPr>
          <a:xfrm>
            <a:off x="2584054" y="6453386"/>
            <a:ext cx="7023377" cy="404614"/>
          </a:xfrm>
        </p:spPr>
        <p:txBody>
          <a:bodyPr/>
          <a:lstStyle>
            <a:lvl1pPr algn="ctr">
              <a:defRPr baseline="0">
                <a:solidFill>
                  <a:schemeClr val="tx2"/>
                </a:solidFill>
              </a:defRPr>
            </a:lvl1pPr>
          </a:lstStyle>
          <a:p>
            <a:endParaRPr lang="fi-FI"/>
          </a:p>
        </p:txBody>
      </p:sp>
      <p:sp>
        <p:nvSpPr>
          <p:cNvPr id="6" name="Slide Number Placeholder 5"/>
          <p:cNvSpPr>
            <a:spLocks noGrp="1"/>
          </p:cNvSpPr>
          <p:nvPr>
            <p:ph type="sldNum" sz="quarter" idx="12"/>
          </p:nvPr>
        </p:nvSpPr>
        <p:spPr>
          <a:xfrm>
            <a:off x="9830683" y="6453386"/>
            <a:ext cx="1596292" cy="404614"/>
          </a:xfrm>
        </p:spPr>
        <p:txBody>
          <a:bodyPr/>
          <a:lstStyle>
            <a:lvl1pPr>
              <a:defRPr baseline="0">
                <a:solidFill>
                  <a:schemeClr val="tx2"/>
                </a:solidFill>
              </a:defRPr>
            </a:lvl1pPr>
          </a:lstStyle>
          <a:p>
            <a:fld id="{899851AC-23C1-4C62-B3FD-149A8D5F223A}" type="slidenum">
              <a:rPr lang="fi-FI" smtClean="0"/>
              <a:t>‹#›</a:t>
            </a:fld>
            <a:endParaRPr lang="fi-FI"/>
          </a:p>
        </p:txBody>
      </p:sp>
      <p:grpSp>
        <p:nvGrpSpPr>
          <p:cNvPr id="7" name="Group 6"/>
          <p:cNvGrpSpPr/>
          <p:nvPr/>
        </p:nvGrpSpPr>
        <p:grpSpPr>
          <a:xfrm>
            <a:off x="752858" y="744469"/>
            <a:ext cx="10674117"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Tree>
    <p:extLst>
      <p:ext uri="{BB962C8B-B14F-4D97-AF65-F5344CB8AC3E}">
        <p14:creationId xmlns:p14="http://schemas.microsoft.com/office/powerpoint/2010/main" val="1379052760"/>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a:t>Klicka här för att ändra format</a:t>
            </a:r>
            <a:endParaRPr lang="en-US" dirty="0"/>
          </a:p>
        </p:txBody>
      </p:sp>
      <p:sp>
        <p:nvSpPr>
          <p:cNvPr id="3" name="Vertical Text Placeholder 2"/>
          <p:cNvSpPr>
            <a:spLocks noGrp="1"/>
          </p:cNvSpPr>
          <p:nvPr>
            <p:ph type="body" orient="vert" idx="1"/>
          </p:nvPr>
        </p:nvSpPr>
        <p:spPr>
          <a:xfrm>
            <a:off x="1371600" y="2295525"/>
            <a:ext cx="9601200" cy="3571875"/>
          </a:xfrm>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Date Placeholder 3"/>
          <p:cNvSpPr>
            <a:spLocks noGrp="1"/>
          </p:cNvSpPr>
          <p:nvPr>
            <p:ph type="dt" sz="half" idx="10"/>
          </p:nvPr>
        </p:nvSpPr>
        <p:spPr/>
        <p:txBody>
          <a:bodyPr/>
          <a:lstStyle/>
          <a:p>
            <a:fld id="{73E7D741-C623-44BE-8602-359251C4110D}" type="datetimeFigureOut">
              <a:rPr lang="fi-FI" smtClean="0"/>
              <a:t>21.7.2021</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899851AC-23C1-4C62-B3FD-149A8D5F223A}" type="slidenum">
              <a:rPr lang="fi-FI" smtClean="0"/>
              <a:t>‹#›</a:t>
            </a:fld>
            <a:endParaRPr lang="fi-FI"/>
          </a:p>
        </p:txBody>
      </p:sp>
    </p:spTree>
    <p:extLst>
      <p:ext uri="{BB962C8B-B14F-4D97-AF65-F5344CB8AC3E}">
        <p14:creationId xmlns:p14="http://schemas.microsoft.com/office/powerpoint/2010/main" val="37074670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96561" y="624156"/>
            <a:ext cx="1565766" cy="5243244"/>
          </a:xfrm>
        </p:spPr>
        <p:txBody>
          <a:bodyPr vert="eaVert"/>
          <a:lstStyle/>
          <a:p>
            <a:r>
              <a:rPr lang="sv-SE"/>
              <a:t>Klicka här för att ändra format</a:t>
            </a:r>
            <a:endParaRPr lang="en-US" dirty="0"/>
          </a:p>
        </p:txBody>
      </p:sp>
      <p:sp>
        <p:nvSpPr>
          <p:cNvPr id="3" name="Vertical Text Placeholder 2"/>
          <p:cNvSpPr>
            <a:spLocks noGrp="1"/>
          </p:cNvSpPr>
          <p:nvPr>
            <p:ph type="body" orient="vert" idx="1"/>
          </p:nvPr>
        </p:nvSpPr>
        <p:spPr>
          <a:xfrm>
            <a:off x="1371600" y="624156"/>
            <a:ext cx="8179641" cy="5243244"/>
          </a:xfrm>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Date Placeholder 3"/>
          <p:cNvSpPr>
            <a:spLocks noGrp="1"/>
          </p:cNvSpPr>
          <p:nvPr>
            <p:ph type="dt" sz="half" idx="10"/>
          </p:nvPr>
        </p:nvSpPr>
        <p:spPr/>
        <p:txBody>
          <a:bodyPr/>
          <a:lstStyle/>
          <a:p>
            <a:fld id="{73E7D741-C623-44BE-8602-359251C4110D}" type="datetimeFigureOut">
              <a:rPr lang="fi-FI" smtClean="0"/>
              <a:t>21.7.2021</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899851AC-23C1-4C62-B3FD-149A8D5F223A}" type="slidenum">
              <a:rPr lang="fi-FI" smtClean="0"/>
              <a:t>‹#›</a:t>
            </a:fld>
            <a:endParaRPr lang="fi-FI"/>
          </a:p>
        </p:txBody>
      </p:sp>
    </p:spTree>
    <p:extLst>
      <p:ext uri="{BB962C8B-B14F-4D97-AF65-F5344CB8AC3E}">
        <p14:creationId xmlns:p14="http://schemas.microsoft.com/office/powerpoint/2010/main" val="32981543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a:t>Klicka här för att ändra format</a:t>
            </a:r>
            <a:endParaRPr lang="en-US" dirty="0"/>
          </a:p>
        </p:txBody>
      </p:sp>
      <p:sp>
        <p:nvSpPr>
          <p:cNvPr id="3" name="Content Placeholder 2"/>
          <p:cNvSpPr>
            <a:spLocks noGrp="1"/>
          </p:cNvSpPr>
          <p:nvPr>
            <p:ph idx="1"/>
          </p:nvPr>
        </p:nvSpPr>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Date Placeholder 3"/>
          <p:cNvSpPr>
            <a:spLocks noGrp="1"/>
          </p:cNvSpPr>
          <p:nvPr>
            <p:ph type="dt" sz="half" idx="10"/>
          </p:nvPr>
        </p:nvSpPr>
        <p:spPr/>
        <p:txBody>
          <a:bodyPr/>
          <a:lstStyle/>
          <a:p>
            <a:fld id="{73E7D741-C623-44BE-8602-359251C4110D}" type="datetimeFigureOut">
              <a:rPr lang="fi-FI" smtClean="0"/>
              <a:t>21.7.2021</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899851AC-23C1-4C62-B3FD-149A8D5F223A}" type="slidenum">
              <a:rPr lang="fi-FI" smtClean="0"/>
              <a:t>‹#›</a:t>
            </a:fld>
            <a:endParaRPr lang="fi-FI"/>
          </a:p>
        </p:txBody>
      </p:sp>
    </p:spTree>
    <p:extLst>
      <p:ext uri="{BB962C8B-B14F-4D97-AF65-F5344CB8AC3E}">
        <p14:creationId xmlns:p14="http://schemas.microsoft.com/office/powerpoint/2010/main" val="14015687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Avsnittsrubrik">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65025" y="1301360"/>
            <a:ext cx="9612971" cy="2852737"/>
          </a:xfrm>
        </p:spPr>
        <p:txBody>
          <a:bodyPr anchor="b">
            <a:normAutofit/>
          </a:bodyPr>
          <a:lstStyle>
            <a:lvl1pPr algn="r">
              <a:defRPr sz="7200" cap="all" baseline="0">
                <a:solidFill>
                  <a:schemeClr val="tx2"/>
                </a:solidFill>
              </a:defRPr>
            </a:lvl1pPr>
          </a:lstStyle>
          <a:p>
            <a:r>
              <a:rPr lang="sv-SE"/>
              <a:t>Klicka här för att ändra format</a:t>
            </a:r>
            <a:endParaRPr lang="en-US" dirty="0"/>
          </a:p>
        </p:txBody>
      </p:sp>
      <p:sp>
        <p:nvSpPr>
          <p:cNvPr id="3" name="Text Placeholder 2"/>
          <p:cNvSpPr>
            <a:spLocks noGrp="1"/>
          </p:cNvSpPr>
          <p:nvPr>
            <p:ph type="body" idx="1"/>
          </p:nvPr>
        </p:nvSpPr>
        <p:spPr>
          <a:xfrm>
            <a:off x="765025" y="4216328"/>
            <a:ext cx="9612971"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v-SE"/>
              <a:t>Klicka här för att ändra format på bakgrundstexten</a:t>
            </a:r>
          </a:p>
        </p:txBody>
      </p:sp>
      <p:sp>
        <p:nvSpPr>
          <p:cNvPr id="4" name="Date Placeholder 3"/>
          <p:cNvSpPr>
            <a:spLocks noGrp="1"/>
          </p:cNvSpPr>
          <p:nvPr>
            <p:ph type="dt" sz="half" idx="10"/>
          </p:nvPr>
        </p:nvSpPr>
        <p:spPr>
          <a:xfrm>
            <a:off x="738908" y="6453386"/>
            <a:ext cx="1622409" cy="404614"/>
          </a:xfrm>
        </p:spPr>
        <p:txBody>
          <a:bodyPr/>
          <a:lstStyle>
            <a:lvl1pPr>
              <a:defRPr>
                <a:solidFill>
                  <a:schemeClr val="tx2"/>
                </a:solidFill>
              </a:defRPr>
            </a:lvl1pPr>
          </a:lstStyle>
          <a:p>
            <a:fld id="{73E7D741-C623-44BE-8602-359251C4110D}" type="datetimeFigureOut">
              <a:rPr lang="fi-FI" smtClean="0"/>
              <a:t>21.7.2021</a:t>
            </a:fld>
            <a:endParaRPr lang="fi-FI"/>
          </a:p>
        </p:txBody>
      </p:sp>
      <p:sp>
        <p:nvSpPr>
          <p:cNvPr id="5" name="Footer Placeholder 4"/>
          <p:cNvSpPr>
            <a:spLocks noGrp="1"/>
          </p:cNvSpPr>
          <p:nvPr>
            <p:ph type="ftr" sz="quarter" idx="11"/>
          </p:nvPr>
        </p:nvSpPr>
        <p:spPr>
          <a:xfrm>
            <a:off x="2584312" y="6453386"/>
            <a:ext cx="7023377" cy="404614"/>
          </a:xfrm>
        </p:spPr>
        <p:txBody>
          <a:bodyPr/>
          <a:lstStyle>
            <a:lvl1pPr algn="ctr">
              <a:defRPr>
                <a:solidFill>
                  <a:schemeClr val="tx2"/>
                </a:solidFill>
              </a:defRPr>
            </a:lvl1pPr>
          </a:lstStyle>
          <a:p>
            <a:endParaRPr lang="fi-FI"/>
          </a:p>
        </p:txBody>
      </p:sp>
      <p:sp>
        <p:nvSpPr>
          <p:cNvPr id="6" name="Slide Number Placeholder 5"/>
          <p:cNvSpPr>
            <a:spLocks noGrp="1"/>
          </p:cNvSpPr>
          <p:nvPr>
            <p:ph type="sldNum" sz="quarter" idx="12"/>
          </p:nvPr>
        </p:nvSpPr>
        <p:spPr>
          <a:xfrm>
            <a:off x="9830683" y="6453386"/>
            <a:ext cx="1596292" cy="404614"/>
          </a:xfrm>
        </p:spPr>
        <p:txBody>
          <a:bodyPr/>
          <a:lstStyle>
            <a:lvl1pPr>
              <a:defRPr>
                <a:solidFill>
                  <a:schemeClr val="tx2"/>
                </a:solidFill>
              </a:defRPr>
            </a:lvl1pPr>
          </a:lstStyle>
          <a:p>
            <a:fld id="{899851AC-23C1-4C62-B3FD-149A8D5F223A}" type="slidenum">
              <a:rPr lang="fi-FI" smtClean="0"/>
              <a:t>‹#›</a:t>
            </a:fld>
            <a:endParaRPr lang="fi-FI"/>
          </a:p>
        </p:txBody>
      </p:sp>
      <p:sp>
        <p:nvSpPr>
          <p:cNvPr id="7" name="Freeform 6" title="Crop Mark"/>
          <p:cNvSpPr/>
          <p:nvPr/>
        </p:nvSpPr>
        <p:spPr bwMode="auto">
          <a:xfrm>
            <a:off x="8151962" y="1685652"/>
            <a:ext cx="3275013"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tx2"/>
          </a:solidFill>
          <a:ln w="0">
            <a:noFill/>
            <a:prstDash val="solid"/>
            <a:round/>
            <a:headEnd/>
            <a:tailEnd/>
          </a:ln>
        </p:spPr>
      </p:sp>
    </p:spTree>
    <p:extLst>
      <p:ext uri="{BB962C8B-B14F-4D97-AF65-F5344CB8AC3E}">
        <p14:creationId xmlns:p14="http://schemas.microsoft.com/office/powerpoint/2010/main" val="2598598491"/>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innehållsdelar">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sv-SE"/>
              <a:t>Klicka här för att ändra format</a:t>
            </a:r>
            <a:endParaRPr lang="en-US" dirty="0"/>
          </a:p>
        </p:txBody>
      </p:sp>
      <p:sp>
        <p:nvSpPr>
          <p:cNvPr id="3" name="Content Placeholder 2"/>
          <p:cNvSpPr>
            <a:spLocks noGrp="1"/>
          </p:cNvSpPr>
          <p:nvPr>
            <p:ph sz="half" idx="1"/>
          </p:nvPr>
        </p:nvSpPr>
        <p:spPr>
          <a:xfrm>
            <a:off x="1371600" y="2285999"/>
            <a:ext cx="4447786"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Content Placeholder 3"/>
          <p:cNvSpPr>
            <a:spLocks noGrp="1"/>
          </p:cNvSpPr>
          <p:nvPr>
            <p:ph sz="half" idx="2"/>
          </p:nvPr>
        </p:nvSpPr>
        <p:spPr>
          <a:xfrm>
            <a:off x="6525403" y="2285999"/>
            <a:ext cx="4447786"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5" name="Date Placeholder 4"/>
          <p:cNvSpPr>
            <a:spLocks noGrp="1"/>
          </p:cNvSpPr>
          <p:nvPr>
            <p:ph type="dt" sz="half" idx="10"/>
          </p:nvPr>
        </p:nvSpPr>
        <p:spPr/>
        <p:txBody>
          <a:bodyPr/>
          <a:lstStyle/>
          <a:p>
            <a:fld id="{73E7D741-C623-44BE-8602-359251C4110D}" type="datetimeFigureOut">
              <a:rPr lang="fi-FI" smtClean="0"/>
              <a:t>21.7.2021</a:t>
            </a:fld>
            <a:endParaRPr lang="fi-FI"/>
          </a:p>
        </p:txBody>
      </p:sp>
      <p:sp>
        <p:nvSpPr>
          <p:cNvPr id="6" name="Footer Placeholder 5"/>
          <p:cNvSpPr>
            <a:spLocks noGrp="1"/>
          </p:cNvSpPr>
          <p:nvPr>
            <p:ph type="ftr" sz="quarter" idx="11"/>
          </p:nvPr>
        </p:nvSpPr>
        <p:spPr/>
        <p:txBody>
          <a:bodyPr/>
          <a:lstStyle/>
          <a:p>
            <a:endParaRPr lang="fi-FI"/>
          </a:p>
        </p:txBody>
      </p:sp>
      <p:sp>
        <p:nvSpPr>
          <p:cNvPr id="7" name="Slide Number Placeholder 6"/>
          <p:cNvSpPr>
            <a:spLocks noGrp="1"/>
          </p:cNvSpPr>
          <p:nvPr>
            <p:ph type="sldNum" sz="quarter" idx="12"/>
          </p:nvPr>
        </p:nvSpPr>
        <p:spPr/>
        <p:txBody>
          <a:bodyPr/>
          <a:lstStyle/>
          <a:p>
            <a:fld id="{899851AC-23C1-4C62-B3FD-149A8D5F223A}" type="slidenum">
              <a:rPr lang="fi-FI" smtClean="0"/>
              <a:t>‹#›</a:t>
            </a:fld>
            <a:endParaRPr lang="fi-FI"/>
          </a:p>
        </p:txBody>
      </p:sp>
    </p:spTree>
    <p:extLst>
      <p:ext uri="{BB962C8B-B14F-4D97-AF65-F5344CB8AC3E}">
        <p14:creationId xmlns:p14="http://schemas.microsoft.com/office/powerpoint/2010/main" val="16865379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485900"/>
          </a:xfrm>
        </p:spPr>
        <p:txBody>
          <a:bodyPr/>
          <a:lstStyle>
            <a:lvl1pPr>
              <a:defRPr>
                <a:solidFill>
                  <a:schemeClr val="tx2"/>
                </a:solidFill>
              </a:defRPr>
            </a:lvl1pPr>
          </a:lstStyle>
          <a:p>
            <a:r>
              <a:rPr lang="sv-SE"/>
              <a:t>Klicka här för att ändra format</a:t>
            </a:r>
            <a:endParaRPr lang="en-US" dirty="0"/>
          </a:p>
        </p:txBody>
      </p:sp>
      <p:sp>
        <p:nvSpPr>
          <p:cNvPr id="3"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4" name="Content Placeholder 3"/>
          <p:cNvSpPr>
            <a:spLocks noGrp="1"/>
          </p:cNvSpPr>
          <p:nvPr>
            <p:ph sz="half" idx="2"/>
          </p:nvPr>
        </p:nvSpPr>
        <p:spPr>
          <a:xfrm>
            <a:off x="1371600"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5" name="Text Placeholder 4"/>
          <p:cNvSpPr>
            <a:spLocks noGrp="1"/>
          </p:cNvSpPr>
          <p:nvPr>
            <p:ph type="body" sz="quarter" idx="3"/>
          </p:nvPr>
        </p:nvSpPr>
        <p:spPr>
          <a:xfrm>
            <a:off x="6525014"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6" name="Content Placeholder 5"/>
          <p:cNvSpPr>
            <a:spLocks noGrp="1"/>
          </p:cNvSpPr>
          <p:nvPr>
            <p:ph sz="quarter" idx="4"/>
          </p:nvPr>
        </p:nvSpPr>
        <p:spPr>
          <a:xfrm>
            <a:off x="6525014"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7" name="Date Placeholder 6"/>
          <p:cNvSpPr>
            <a:spLocks noGrp="1"/>
          </p:cNvSpPr>
          <p:nvPr>
            <p:ph type="dt" sz="half" idx="10"/>
          </p:nvPr>
        </p:nvSpPr>
        <p:spPr/>
        <p:txBody>
          <a:bodyPr/>
          <a:lstStyle/>
          <a:p>
            <a:fld id="{73E7D741-C623-44BE-8602-359251C4110D}" type="datetimeFigureOut">
              <a:rPr lang="fi-FI" smtClean="0"/>
              <a:t>21.7.2021</a:t>
            </a:fld>
            <a:endParaRPr lang="fi-FI"/>
          </a:p>
        </p:txBody>
      </p:sp>
      <p:sp>
        <p:nvSpPr>
          <p:cNvPr id="8" name="Footer Placeholder 7"/>
          <p:cNvSpPr>
            <a:spLocks noGrp="1"/>
          </p:cNvSpPr>
          <p:nvPr>
            <p:ph type="ftr" sz="quarter" idx="11"/>
          </p:nvPr>
        </p:nvSpPr>
        <p:spPr/>
        <p:txBody>
          <a:bodyPr/>
          <a:lstStyle/>
          <a:p>
            <a:endParaRPr lang="fi-FI"/>
          </a:p>
        </p:txBody>
      </p:sp>
      <p:sp>
        <p:nvSpPr>
          <p:cNvPr id="9" name="Slide Number Placeholder 8"/>
          <p:cNvSpPr>
            <a:spLocks noGrp="1"/>
          </p:cNvSpPr>
          <p:nvPr>
            <p:ph type="sldNum" sz="quarter" idx="12"/>
          </p:nvPr>
        </p:nvSpPr>
        <p:spPr/>
        <p:txBody>
          <a:bodyPr/>
          <a:lstStyle/>
          <a:p>
            <a:fld id="{899851AC-23C1-4C62-B3FD-149A8D5F223A}" type="slidenum">
              <a:rPr lang="fi-FI" smtClean="0"/>
              <a:t>‹#›</a:t>
            </a:fld>
            <a:endParaRPr lang="fi-FI"/>
          </a:p>
        </p:txBody>
      </p:sp>
    </p:spTree>
    <p:extLst>
      <p:ext uri="{BB962C8B-B14F-4D97-AF65-F5344CB8AC3E}">
        <p14:creationId xmlns:p14="http://schemas.microsoft.com/office/powerpoint/2010/main" val="32771849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a:t>Klicka här för att ändra format</a:t>
            </a:r>
            <a:endParaRPr lang="en-US" dirty="0"/>
          </a:p>
        </p:txBody>
      </p:sp>
      <p:sp>
        <p:nvSpPr>
          <p:cNvPr id="3" name="Date Placeholder 2"/>
          <p:cNvSpPr>
            <a:spLocks noGrp="1"/>
          </p:cNvSpPr>
          <p:nvPr>
            <p:ph type="dt" sz="half" idx="10"/>
          </p:nvPr>
        </p:nvSpPr>
        <p:spPr/>
        <p:txBody>
          <a:bodyPr/>
          <a:lstStyle/>
          <a:p>
            <a:fld id="{73E7D741-C623-44BE-8602-359251C4110D}" type="datetimeFigureOut">
              <a:rPr lang="fi-FI" smtClean="0"/>
              <a:t>21.7.2021</a:t>
            </a:fld>
            <a:endParaRPr lang="fi-FI"/>
          </a:p>
        </p:txBody>
      </p:sp>
      <p:sp>
        <p:nvSpPr>
          <p:cNvPr id="4" name="Footer Placeholder 3"/>
          <p:cNvSpPr>
            <a:spLocks noGrp="1"/>
          </p:cNvSpPr>
          <p:nvPr>
            <p:ph type="ftr" sz="quarter" idx="11"/>
          </p:nvPr>
        </p:nvSpPr>
        <p:spPr/>
        <p:txBody>
          <a:bodyPr/>
          <a:lstStyle/>
          <a:p>
            <a:endParaRPr lang="fi-FI"/>
          </a:p>
        </p:txBody>
      </p:sp>
      <p:sp>
        <p:nvSpPr>
          <p:cNvPr id="5" name="Slide Number Placeholder 4"/>
          <p:cNvSpPr>
            <a:spLocks noGrp="1"/>
          </p:cNvSpPr>
          <p:nvPr>
            <p:ph type="sldNum" sz="quarter" idx="12"/>
          </p:nvPr>
        </p:nvSpPr>
        <p:spPr/>
        <p:txBody>
          <a:bodyPr/>
          <a:lstStyle/>
          <a:p>
            <a:fld id="{899851AC-23C1-4C62-B3FD-149A8D5F223A}" type="slidenum">
              <a:rPr lang="fi-FI" smtClean="0"/>
              <a:t>‹#›</a:t>
            </a:fld>
            <a:endParaRPr lang="fi-FI"/>
          </a:p>
        </p:txBody>
      </p:sp>
    </p:spTree>
    <p:extLst>
      <p:ext uri="{BB962C8B-B14F-4D97-AF65-F5344CB8AC3E}">
        <p14:creationId xmlns:p14="http://schemas.microsoft.com/office/powerpoint/2010/main" val="7451040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E7D741-C623-44BE-8602-359251C4110D}" type="datetimeFigureOut">
              <a:rPr lang="fi-FI" smtClean="0"/>
              <a:t>21.7.2021</a:t>
            </a:fld>
            <a:endParaRPr lang="fi-FI"/>
          </a:p>
        </p:txBody>
      </p:sp>
      <p:sp>
        <p:nvSpPr>
          <p:cNvPr id="3" name="Footer Placeholder 2"/>
          <p:cNvSpPr>
            <a:spLocks noGrp="1"/>
          </p:cNvSpPr>
          <p:nvPr>
            <p:ph type="ftr" sz="quarter" idx="11"/>
          </p:nvPr>
        </p:nvSpPr>
        <p:spPr/>
        <p:txBody>
          <a:bodyPr/>
          <a:lstStyle/>
          <a:p>
            <a:endParaRPr lang="fi-FI"/>
          </a:p>
        </p:txBody>
      </p:sp>
      <p:sp>
        <p:nvSpPr>
          <p:cNvPr id="4" name="Slide Number Placeholder 3"/>
          <p:cNvSpPr>
            <a:spLocks noGrp="1"/>
          </p:cNvSpPr>
          <p:nvPr>
            <p:ph type="sldNum" sz="quarter" idx="12"/>
          </p:nvPr>
        </p:nvSpPr>
        <p:spPr/>
        <p:txBody>
          <a:bodyPr/>
          <a:lstStyle/>
          <a:p>
            <a:fld id="{899851AC-23C1-4C62-B3FD-149A8D5F223A}" type="slidenum">
              <a:rPr lang="fi-FI" smtClean="0"/>
              <a:t>‹#›</a:t>
            </a:fld>
            <a:endParaRPr lang="fi-FI"/>
          </a:p>
        </p:txBody>
      </p:sp>
    </p:spTree>
    <p:extLst>
      <p:ext uri="{BB962C8B-B14F-4D97-AF65-F5344CB8AC3E}">
        <p14:creationId xmlns:p14="http://schemas.microsoft.com/office/powerpoint/2010/main" val="11922528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Innehåll med bildtext">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Autofit/>
          </a:bodyPr>
          <a:lstStyle>
            <a:lvl1pPr>
              <a:lnSpc>
                <a:spcPct val="84000"/>
              </a:lnSpc>
              <a:defRPr sz="4800" baseline="0">
                <a:solidFill>
                  <a:schemeClr val="tx2"/>
                </a:solidFill>
              </a:defRPr>
            </a:lvl1pPr>
          </a:lstStyle>
          <a:p>
            <a:r>
              <a:rPr lang="sv-SE"/>
              <a:t>Klicka här för att ändra format</a:t>
            </a:r>
            <a:endParaRPr lang="en-US" dirty="0"/>
          </a:p>
        </p:txBody>
      </p:sp>
      <p:sp>
        <p:nvSpPr>
          <p:cNvPr id="3" name="Content Placeholder 2"/>
          <p:cNvSpPr>
            <a:spLocks noGrp="1"/>
          </p:cNvSpPr>
          <p:nvPr>
            <p:ph idx="1"/>
          </p:nvPr>
        </p:nvSpPr>
        <p:spPr>
          <a:xfrm>
            <a:off x="6256020" y="685801"/>
            <a:ext cx="521208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Text Placeholder 3"/>
          <p:cNvSpPr>
            <a:spLocks noGrp="1"/>
          </p:cNvSpPr>
          <p:nvPr>
            <p:ph type="body" sz="half" idx="2"/>
          </p:nvPr>
        </p:nvSpPr>
        <p:spPr>
          <a:xfrm>
            <a:off x="723900" y="2856344"/>
            <a:ext cx="3855720" cy="3011056"/>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73E7D741-C623-44BE-8602-359251C4110D}" type="datetimeFigureOut">
              <a:rPr lang="fi-FI" smtClean="0"/>
              <a:t>21.7.2021</a:t>
            </a:fld>
            <a:endParaRPr lang="fi-FI"/>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fi-FI"/>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899851AC-23C1-4C62-B3FD-149A8D5F223A}" type="slidenum">
              <a:rPr lang="fi-FI" smtClean="0"/>
              <a:t>‹#›</a:t>
            </a:fld>
            <a:endParaRPr lang="fi-FI"/>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993699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ild med bildtext">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rmAutofit/>
          </a:bodyPr>
          <a:lstStyle>
            <a:lvl1pPr>
              <a:lnSpc>
                <a:spcPct val="84000"/>
              </a:lnSpc>
              <a:defRPr sz="4800" baseline="0"/>
            </a:lvl1pPr>
          </a:lstStyle>
          <a:p>
            <a:r>
              <a:rPr lang="sv-SE"/>
              <a:t>Klicka här för att ändra format</a:t>
            </a:r>
            <a:endParaRPr lang="en-US" dirty="0"/>
          </a:p>
        </p:txBody>
      </p:sp>
      <p:sp>
        <p:nvSpPr>
          <p:cNvPr id="3" name="Picture Placeholder 2"/>
          <p:cNvSpPr>
            <a:spLocks noGrp="1" noChangeAspect="1"/>
          </p:cNvSpPr>
          <p:nvPr>
            <p:ph type="pic" idx="1"/>
          </p:nvPr>
        </p:nvSpPr>
        <p:spPr>
          <a:xfrm>
            <a:off x="5532120" y="0"/>
            <a:ext cx="665988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sv-SE"/>
              <a:t>Klicka på ikonen för att lägga till en bild</a:t>
            </a:r>
            <a:endParaRPr lang="en-US" dirty="0"/>
          </a:p>
        </p:txBody>
      </p:sp>
      <p:sp>
        <p:nvSpPr>
          <p:cNvPr id="4" name="Text Placeholder 3"/>
          <p:cNvSpPr>
            <a:spLocks noGrp="1"/>
          </p:cNvSpPr>
          <p:nvPr>
            <p:ph type="body" sz="half" idx="2"/>
          </p:nvPr>
        </p:nvSpPr>
        <p:spPr>
          <a:xfrm>
            <a:off x="723900" y="2855968"/>
            <a:ext cx="385572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73E7D741-C623-44BE-8602-359251C4110D}" type="datetimeFigureOut">
              <a:rPr lang="fi-FI" smtClean="0"/>
              <a:t>21.7.2021</a:t>
            </a:fld>
            <a:endParaRPr lang="fi-FI"/>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fi-FI"/>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899851AC-23C1-4C62-B3FD-149A8D5F223A}" type="slidenum">
              <a:rPr lang="fi-FI" smtClean="0"/>
              <a:t>‹#›</a:t>
            </a:fld>
            <a:endParaRPr lang="fi-FI"/>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0887334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r>
              <a:rPr lang="sv-SE"/>
              <a:t>Klicka här för att ändra format</a:t>
            </a:r>
            <a:endParaRPr lang="en-US" dirty="0"/>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Date Placeholder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fld id="{73E7D741-C623-44BE-8602-359251C4110D}" type="datetimeFigureOut">
              <a:rPr lang="fi-FI" smtClean="0"/>
              <a:t>21.7.2021</a:t>
            </a:fld>
            <a:endParaRPr lang="fi-FI"/>
          </a:p>
        </p:txBody>
      </p:sp>
      <p:sp>
        <p:nvSpPr>
          <p:cNvPr id="5" name="Footer Placeholder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endParaRPr lang="fi-FI"/>
          </a:p>
        </p:txBody>
      </p:sp>
      <p:sp>
        <p:nvSpPr>
          <p:cNvPr id="6" name="Slide Number Placeholder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fld id="{899851AC-23C1-4C62-B3FD-149A8D5F223A}" type="slidenum">
              <a:rPr lang="fi-FI" smtClean="0"/>
              <a:t>‹#›</a:t>
            </a:fld>
            <a:endParaRPr lang="fi-FI"/>
          </a:p>
        </p:txBody>
      </p:sp>
      <p:sp>
        <p:nvSpPr>
          <p:cNvPr id="9" name="Rectangle 8" title="Side bar"/>
          <p:cNvSpPr/>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089115487"/>
      </p:ext>
    </p:extLst>
  </p:cSld>
  <p:clrMap bg1="lt1" tx1="dk1" bg2="lt2" tx2="dk2" accent1="accent1" accent2="accent2" accent3="accent3" accent4="accent4" accent5="accent5" accent6="accent6" hlink="hlink" folHlink="folHlink"/>
  <p:sldLayoutIdLst>
    <p:sldLayoutId id="2147484054" r:id="rId1"/>
    <p:sldLayoutId id="2147484055" r:id="rId2"/>
    <p:sldLayoutId id="2147484056" r:id="rId3"/>
    <p:sldLayoutId id="2147484057" r:id="rId4"/>
    <p:sldLayoutId id="2147484058" r:id="rId5"/>
    <p:sldLayoutId id="2147484059" r:id="rId6"/>
    <p:sldLayoutId id="2147484060" r:id="rId7"/>
    <p:sldLayoutId id="2147484061" r:id="rId8"/>
    <p:sldLayoutId id="2147484062" r:id="rId9"/>
    <p:sldLayoutId id="2147484063" r:id="rId10"/>
    <p:sldLayoutId id="2147484064" r:id="rId11"/>
  </p:sldLayoutIdLst>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1368">
          <p15:clr>
            <a:srgbClr val="F26B43"/>
          </p15:clr>
        </p15:guide>
        <p15:guide id="2" orient="horz" pos="1440">
          <p15:clr>
            <a:srgbClr val="F26B43"/>
          </p15:clr>
        </p15:guide>
        <p15:guide id="3" orient="horz" pos="3696">
          <p15:clr>
            <a:srgbClr val="F26B43"/>
          </p15:clr>
        </p15:guide>
        <p15:guide id="4" orient="horz" pos="432">
          <p15:clr>
            <a:srgbClr val="F26B43"/>
          </p15:clr>
        </p15:guide>
        <p15:guide id="5" orient="horz" pos="1512">
          <p15:clr>
            <a:srgbClr val="F26B43"/>
          </p15:clr>
        </p15:guide>
        <p15:guide id="6" pos="6912">
          <p15:clr>
            <a:srgbClr val="F26B43"/>
          </p15:clr>
        </p15:guide>
        <p15:guide id="7" pos="936">
          <p15:clr>
            <a:srgbClr val="F26B43"/>
          </p15:clr>
        </p15:guide>
        <p15:guide id="8" pos="864">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ctrTitle"/>
          </p:nvPr>
        </p:nvSpPr>
        <p:spPr>
          <a:xfrm>
            <a:off x="1524000" y="521207"/>
            <a:ext cx="9144000" cy="1187387"/>
          </a:xfrm>
        </p:spPr>
        <p:txBody>
          <a:bodyPr/>
          <a:lstStyle/>
          <a:p>
            <a:r>
              <a:rPr lang="fi-FI" b="1" dirty="0">
                <a:solidFill>
                  <a:schemeClr val="accent6"/>
                </a:solidFill>
              </a:rPr>
              <a:t>Ekonomi i </a:t>
            </a:r>
            <a:r>
              <a:rPr lang="fi-FI" b="1" dirty="0" err="1">
                <a:solidFill>
                  <a:schemeClr val="accent6"/>
                </a:solidFill>
              </a:rPr>
              <a:t>vardagen</a:t>
            </a:r>
            <a:endParaRPr lang="fi-FI" b="1" dirty="0">
              <a:solidFill>
                <a:schemeClr val="accent6"/>
              </a:solidFill>
            </a:endParaRPr>
          </a:p>
        </p:txBody>
      </p:sp>
      <p:pic>
        <p:nvPicPr>
          <p:cNvPr id="4" name="Bildobjekt 3" descr="Första sidan för dokumentet Ekonomi i vardagen. På bilden finns en räkneapparat, räkningar och slantar.&#10;">
            <a:extLst>
              <a:ext uri="{C183D7F6-B498-43B3-948B-1728B52AA6E4}">
                <adec:decorative xmlns:adec="http://schemas.microsoft.com/office/drawing/2017/decorative" val="0"/>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596896" y="1708594"/>
            <a:ext cx="7293864" cy="4315968"/>
          </a:xfrm>
          <a:prstGeom prst="rect">
            <a:avLst/>
          </a:prstGeom>
          <a:noFill/>
          <a:ln>
            <a:noFill/>
          </a:ln>
        </p:spPr>
      </p:pic>
    </p:spTree>
    <p:extLst>
      <p:ext uri="{BB962C8B-B14F-4D97-AF65-F5344CB8AC3E}">
        <p14:creationId xmlns:p14="http://schemas.microsoft.com/office/powerpoint/2010/main" val="26256834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tshållare för innehåll 2"/>
          <p:cNvSpPr>
            <a:spLocks noGrp="1"/>
          </p:cNvSpPr>
          <p:nvPr>
            <p:ph idx="1"/>
          </p:nvPr>
        </p:nvSpPr>
        <p:spPr>
          <a:xfrm>
            <a:off x="1219200" y="1321496"/>
            <a:ext cx="9601200" cy="3581400"/>
          </a:xfrm>
        </p:spPr>
        <p:txBody>
          <a:bodyPr>
            <a:normAutofit/>
          </a:bodyPr>
          <a:lstStyle/>
          <a:p>
            <a:pPr marL="0" indent="0">
              <a:buNone/>
            </a:pPr>
            <a:r>
              <a:rPr lang="fi-FI" sz="1200" dirty="0" err="1"/>
              <a:t>Bilderna</a:t>
            </a:r>
            <a:r>
              <a:rPr lang="fi-FI" sz="1200" dirty="0"/>
              <a:t> </a:t>
            </a:r>
            <a:r>
              <a:rPr lang="fi-FI" sz="1200" dirty="0" err="1"/>
              <a:t>är</a:t>
            </a:r>
            <a:r>
              <a:rPr lang="fi-FI" sz="1200" dirty="0"/>
              <a:t> </a:t>
            </a:r>
            <a:r>
              <a:rPr lang="fi-FI" sz="1200" dirty="0" err="1"/>
              <a:t>från</a:t>
            </a:r>
            <a:r>
              <a:rPr lang="fi-FI" sz="1200" dirty="0"/>
              <a:t> </a:t>
            </a:r>
            <a:r>
              <a:rPr lang="fi-FI" sz="1200" dirty="0" err="1"/>
              <a:t>Pixabay</a:t>
            </a:r>
            <a:endParaRPr lang="fi-FI" sz="1200" dirty="0"/>
          </a:p>
          <a:p>
            <a:pPr marL="0" indent="0">
              <a:buNone/>
            </a:pPr>
            <a:r>
              <a:rPr lang="fi-FI" sz="1200" dirty="0"/>
              <a:t>1.Steve </a:t>
            </a:r>
            <a:r>
              <a:rPr lang="fi-FI" sz="1200" dirty="0" err="1"/>
              <a:t>Buissine</a:t>
            </a:r>
            <a:endParaRPr lang="fi-FI" sz="1200" dirty="0"/>
          </a:p>
          <a:p>
            <a:pPr marL="0" indent="0">
              <a:buNone/>
            </a:pPr>
            <a:r>
              <a:rPr lang="fi-FI" sz="1200" dirty="0"/>
              <a:t>2, </a:t>
            </a:r>
            <a:r>
              <a:rPr lang="fi-FI" sz="1200" dirty="0" err="1"/>
              <a:t>Nattanan</a:t>
            </a:r>
            <a:r>
              <a:rPr lang="fi-FI" sz="1200" dirty="0"/>
              <a:t> </a:t>
            </a:r>
            <a:r>
              <a:rPr lang="fi-FI" sz="1200" dirty="0" err="1"/>
              <a:t>Kanchanaprat</a:t>
            </a:r>
            <a:endParaRPr lang="fi-FI" sz="1200" dirty="0"/>
          </a:p>
          <a:p>
            <a:pPr marL="0" indent="0">
              <a:buNone/>
            </a:pPr>
            <a:r>
              <a:rPr lang="fi-FI" sz="1200" dirty="0"/>
              <a:t>3. </a:t>
            </a:r>
            <a:r>
              <a:rPr lang="fi-FI" sz="1200" dirty="0" err="1"/>
              <a:t>DarkmoonArt</a:t>
            </a:r>
            <a:r>
              <a:rPr lang="fi-FI" sz="1200" dirty="0"/>
              <a:t> de</a:t>
            </a:r>
          </a:p>
          <a:p>
            <a:pPr marL="0" indent="0">
              <a:buNone/>
            </a:pPr>
            <a:r>
              <a:rPr lang="fi-FI" sz="1200" dirty="0"/>
              <a:t>4. Andreas </a:t>
            </a:r>
            <a:r>
              <a:rPr lang="fi-FI" sz="1200" dirty="0" err="1"/>
              <a:t>Breitling</a:t>
            </a:r>
            <a:endParaRPr lang="fi-FI" sz="1200" dirty="0"/>
          </a:p>
          <a:p>
            <a:pPr marL="0" indent="0">
              <a:buNone/>
            </a:pPr>
            <a:endParaRPr lang="fi-FI" sz="1200" dirty="0"/>
          </a:p>
        </p:txBody>
      </p:sp>
      <p:sp>
        <p:nvSpPr>
          <p:cNvPr id="2" name="Rubrik 1">
            <a:extLst>
              <a:ext uri="{FF2B5EF4-FFF2-40B4-BE49-F238E27FC236}">
                <a16:creationId xmlns:a16="http://schemas.microsoft.com/office/drawing/2014/main" id="{2E15755E-CA11-42EC-BC17-218924FC9C41}"/>
              </a:ext>
            </a:extLst>
          </p:cNvPr>
          <p:cNvSpPr>
            <a:spLocks noGrp="1"/>
          </p:cNvSpPr>
          <p:nvPr>
            <p:ph type="title"/>
          </p:nvPr>
        </p:nvSpPr>
        <p:spPr/>
        <p:txBody>
          <a:bodyPr>
            <a:normAutofit/>
          </a:bodyPr>
          <a:lstStyle/>
          <a:p>
            <a:r>
              <a:rPr lang="sv-SE" sz="2000" dirty="0"/>
              <a:t>Källor:</a:t>
            </a:r>
          </a:p>
        </p:txBody>
      </p:sp>
    </p:spTree>
    <p:extLst>
      <p:ext uri="{BB962C8B-B14F-4D97-AF65-F5344CB8AC3E}">
        <p14:creationId xmlns:p14="http://schemas.microsoft.com/office/powerpoint/2010/main" val="39283242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Bildobjekt 4" descr="Texten: Målsättning&#10;Stabil ekonomi livet ut. Att hjälpa människan att se på sina vardagliga inköp och handlingar och att utveckla det till en mera sparsam och ekonomisk handling. Enkla arbetsmetoder som lämpar sig för människan i olika livssituationer. Små framsteg är bättre än stora helheter. &#10;Bilden: en somrig bild, på bilden ser man träd i bakgrunden, längst fram högar med slantar och en väckarklocka.&#10;"/>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028188" y="1524000"/>
            <a:ext cx="9085411" cy="5233575"/>
          </a:xfrm>
          <a:prstGeom prst="rect">
            <a:avLst/>
          </a:prstGeom>
        </p:spPr>
      </p:pic>
      <p:sp>
        <p:nvSpPr>
          <p:cNvPr id="2" name="Rubrik 1"/>
          <p:cNvSpPr>
            <a:spLocks noGrp="1"/>
          </p:cNvSpPr>
          <p:nvPr>
            <p:ph type="title" idx="4294967295"/>
          </p:nvPr>
        </p:nvSpPr>
        <p:spPr>
          <a:xfrm>
            <a:off x="1063752" y="450072"/>
            <a:ext cx="3928872" cy="3711465"/>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7000"/>
              </a:lnSpc>
              <a:spcBef>
                <a:spcPts val="0"/>
              </a:spcBef>
              <a:spcAft>
                <a:spcPts val="800"/>
              </a:spcAft>
              <a:buClrTx/>
              <a:buSzTx/>
              <a:buFontTx/>
              <a:buNone/>
              <a:tabLst/>
              <a:defRPr/>
            </a:pPr>
            <a:r>
              <a:rPr kumimoji="0" lang="fi-FI" sz="3600" b="1" i="0" u="none" strike="noStrike" kern="1200" cap="none" spc="0" normalizeH="0" baseline="0" noProof="0" dirty="0" err="1">
                <a:ln>
                  <a:noFill/>
                </a:ln>
                <a:solidFill>
                  <a:srgbClr val="000000"/>
                </a:solidFill>
                <a:effectLst/>
                <a:uLnTx/>
                <a:uFillTx/>
                <a:latin typeface="+mj-lt"/>
                <a:ea typeface="Calibri" panose="020F0502020204030204" pitchFamily="34" charset="0"/>
                <a:cs typeface="Times New Roman" panose="02020603050405020304" pitchFamily="18" charset="0"/>
              </a:rPr>
              <a:t>Målsättning</a:t>
            </a:r>
            <a:endParaRPr kumimoji="0" lang="fi-FI" sz="3600" b="0" i="0" u="none" strike="noStrike" kern="1200" cap="none" spc="0" normalizeH="0" baseline="0" noProof="0" dirty="0">
              <a:ln>
                <a:noFill/>
              </a:ln>
              <a:solidFill>
                <a:schemeClr val="tx1"/>
              </a:solidFill>
              <a:effectLst/>
              <a:uLnTx/>
              <a:uFillTx/>
              <a:latin typeface="+mj-lt"/>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7000"/>
              </a:lnSpc>
              <a:spcBef>
                <a:spcPts val="600"/>
              </a:spcBef>
              <a:spcAft>
                <a:spcPts val="800"/>
              </a:spcAft>
              <a:buClrTx/>
              <a:buSzTx/>
              <a:buFontTx/>
              <a:buNone/>
              <a:tabLst/>
              <a:defRPr/>
            </a:pPr>
            <a:r>
              <a:rPr kumimoji="0" lang="fi-FI" sz="1800" b="0" i="0" u="none" strike="noStrike" kern="1200" cap="none" spc="0" normalizeH="0" baseline="0" noProof="0" dirty="0" err="1">
                <a:ln>
                  <a:noFill/>
                </a:ln>
                <a:solidFill>
                  <a:srgbClr val="000000"/>
                </a:solidFill>
                <a:effectLst/>
                <a:uLnTx/>
                <a:uFillTx/>
                <a:latin typeface="+mj-lt"/>
                <a:ea typeface="Calibri" panose="020F0502020204030204" pitchFamily="34" charset="0"/>
                <a:cs typeface="Times New Roman" panose="02020603050405020304" pitchFamily="18" charset="0"/>
              </a:rPr>
              <a:t>Stabil</a:t>
            </a:r>
            <a:r>
              <a:rPr kumimoji="0" lang="fi-FI" sz="1800" b="0" i="0" u="none" strike="noStrike" kern="1200" cap="none" spc="0" normalizeH="0" baseline="0" noProof="0" dirty="0">
                <a:ln>
                  <a:noFill/>
                </a:ln>
                <a:solidFill>
                  <a:srgbClr val="000000"/>
                </a:solidFill>
                <a:effectLst/>
                <a:uLnTx/>
                <a:uFillTx/>
                <a:latin typeface="+mj-lt"/>
                <a:ea typeface="Calibri" panose="020F0502020204030204" pitchFamily="34" charset="0"/>
                <a:cs typeface="Times New Roman" panose="02020603050405020304" pitchFamily="18" charset="0"/>
              </a:rPr>
              <a:t> ekonomi livet </a:t>
            </a:r>
            <a:r>
              <a:rPr kumimoji="0" lang="fi-FI" sz="1800" b="0" i="0" u="none" strike="noStrike" kern="1200" cap="none" spc="0" normalizeH="0" baseline="0" noProof="0" dirty="0" err="1">
                <a:ln>
                  <a:noFill/>
                </a:ln>
                <a:solidFill>
                  <a:srgbClr val="000000"/>
                </a:solidFill>
                <a:effectLst/>
                <a:uLnTx/>
                <a:uFillTx/>
                <a:latin typeface="+mj-lt"/>
                <a:ea typeface="Calibri" panose="020F0502020204030204" pitchFamily="34" charset="0"/>
                <a:cs typeface="Times New Roman" panose="02020603050405020304" pitchFamily="18" charset="0"/>
              </a:rPr>
              <a:t>ut</a:t>
            </a:r>
            <a:r>
              <a:rPr kumimoji="0" lang="fi-FI" sz="1800" b="0" i="0" u="none" strike="noStrike" kern="1200" cap="none" spc="0" normalizeH="0" baseline="0" noProof="0" dirty="0">
                <a:ln>
                  <a:noFill/>
                </a:ln>
                <a:solidFill>
                  <a:srgbClr val="000000"/>
                </a:solidFill>
                <a:effectLst/>
                <a:uLnTx/>
                <a:uFillTx/>
                <a:latin typeface="+mj-lt"/>
                <a:ea typeface="Calibri" panose="020F0502020204030204" pitchFamily="34" charset="0"/>
                <a:cs typeface="Times New Roman" panose="02020603050405020304" pitchFamily="18" charset="0"/>
              </a:rPr>
              <a:t>. </a:t>
            </a:r>
            <a:r>
              <a:rPr kumimoji="0" lang="fi-FI" sz="1800" b="0" i="0" u="none" strike="noStrike" kern="1200" cap="none" spc="0" normalizeH="0" baseline="0" noProof="0" dirty="0" err="1">
                <a:ln>
                  <a:noFill/>
                </a:ln>
                <a:solidFill>
                  <a:srgbClr val="000000"/>
                </a:solidFill>
                <a:effectLst/>
                <a:uLnTx/>
                <a:uFillTx/>
                <a:latin typeface="+mj-lt"/>
                <a:ea typeface="Calibri" panose="020F0502020204030204" pitchFamily="34" charset="0"/>
                <a:cs typeface="Times New Roman" panose="02020603050405020304" pitchFamily="18" charset="0"/>
              </a:rPr>
              <a:t>Att</a:t>
            </a:r>
            <a:r>
              <a:rPr kumimoji="0" lang="fi-FI" sz="1800" b="0" i="0" u="none" strike="noStrike" kern="1200" cap="none" spc="0" normalizeH="0" baseline="0" noProof="0" dirty="0">
                <a:ln>
                  <a:noFill/>
                </a:ln>
                <a:solidFill>
                  <a:srgbClr val="000000"/>
                </a:solidFill>
                <a:effectLst/>
                <a:uLnTx/>
                <a:uFillTx/>
                <a:latin typeface="+mj-lt"/>
                <a:ea typeface="Calibri" panose="020F0502020204030204" pitchFamily="34" charset="0"/>
                <a:cs typeface="Times New Roman" panose="02020603050405020304" pitchFamily="18" charset="0"/>
              </a:rPr>
              <a:t> </a:t>
            </a:r>
            <a:r>
              <a:rPr kumimoji="0" lang="fi-FI" sz="1800" b="0" i="0" u="none" strike="noStrike" kern="1200" cap="none" spc="0" normalizeH="0" baseline="0" noProof="0" dirty="0" err="1">
                <a:ln>
                  <a:noFill/>
                </a:ln>
                <a:solidFill>
                  <a:srgbClr val="000000"/>
                </a:solidFill>
                <a:effectLst/>
                <a:uLnTx/>
                <a:uFillTx/>
                <a:latin typeface="+mj-lt"/>
                <a:ea typeface="Calibri" panose="020F0502020204030204" pitchFamily="34" charset="0"/>
                <a:cs typeface="Times New Roman" panose="02020603050405020304" pitchFamily="18" charset="0"/>
              </a:rPr>
              <a:t>hjälpa</a:t>
            </a:r>
            <a:r>
              <a:rPr kumimoji="0" lang="fi-FI" sz="1800" b="0" i="0" u="none" strike="noStrike" kern="1200" cap="none" spc="0" normalizeH="0" baseline="0" noProof="0" dirty="0">
                <a:ln>
                  <a:noFill/>
                </a:ln>
                <a:solidFill>
                  <a:srgbClr val="000000"/>
                </a:solidFill>
                <a:effectLst/>
                <a:uLnTx/>
                <a:uFillTx/>
                <a:latin typeface="+mj-lt"/>
                <a:ea typeface="Calibri" panose="020F0502020204030204" pitchFamily="34" charset="0"/>
                <a:cs typeface="Times New Roman" panose="02020603050405020304" pitchFamily="18" charset="0"/>
              </a:rPr>
              <a:t> </a:t>
            </a:r>
            <a:r>
              <a:rPr kumimoji="0" lang="fi-FI" sz="1800" b="0" i="0" u="none" strike="noStrike" kern="1200" cap="none" spc="0" normalizeH="0" baseline="0" noProof="0" dirty="0" err="1">
                <a:ln>
                  <a:noFill/>
                </a:ln>
                <a:solidFill>
                  <a:srgbClr val="000000"/>
                </a:solidFill>
                <a:effectLst/>
                <a:uLnTx/>
                <a:uFillTx/>
                <a:latin typeface="+mj-lt"/>
                <a:ea typeface="Calibri" panose="020F0502020204030204" pitchFamily="34" charset="0"/>
                <a:cs typeface="Times New Roman" panose="02020603050405020304" pitchFamily="18" charset="0"/>
              </a:rPr>
              <a:t>människan</a:t>
            </a:r>
            <a:r>
              <a:rPr kumimoji="0" lang="fi-FI" sz="1800" b="0" i="0" u="none" strike="noStrike" kern="1200" cap="none" spc="0" normalizeH="0" baseline="0" noProof="0" dirty="0">
                <a:ln>
                  <a:noFill/>
                </a:ln>
                <a:solidFill>
                  <a:srgbClr val="000000"/>
                </a:solidFill>
                <a:effectLst/>
                <a:uLnTx/>
                <a:uFillTx/>
                <a:latin typeface="+mj-lt"/>
                <a:ea typeface="Calibri" panose="020F0502020204030204" pitchFamily="34" charset="0"/>
                <a:cs typeface="Times New Roman" panose="02020603050405020304" pitchFamily="18" charset="0"/>
              </a:rPr>
              <a:t> </a:t>
            </a:r>
            <a:r>
              <a:rPr kumimoji="0" lang="fi-FI" sz="1800" b="0" i="0" u="none" strike="noStrike" kern="1200" cap="none" spc="0" normalizeH="0" baseline="0" noProof="0" dirty="0" err="1">
                <a:ln>
                  <a:noFill/>
                </a:ln>
                <a:solidFill>
                  <a:srgbClr val="000000"/>
                </a:solidFill>
                <a:effectLst/>
                <a:uLnTx/>
                <a:uFillTx/>
                <a:latin typeface="+mj-lt"/>
                <a:ea typeface="Calibri" panose="020F0502020204030204" pitchFamily="34" charset="0"/>
                <a:cs typeface="Times New Roman" panose="02020603050405020304" pitchFamily="18" charset="0"/>
              </a:rPr>
              <a:t>att</a:t>
            </a:r>
            <a:r>
              <a:rPr kumimoji="0" lang="fi-FI" sz="1800" b="0" i="0" u="none" strike="noStrike" kern="1200" cap="none" spc="0" normalizeH="0" baseline="0" noProof="0" dirty="0">
                <a:ln>
                  <a:noFill/>
                </a:ln>
                <a:solidFill>
                  <a:srgbClr val="000000"/>
                </a:solidFill>
                <a:effectLst/>
                <a:uLnTx/>
                <a:uFillTx/>
                <a:latin typeface="+mj-lt"/>
                <a:ea typeface="Calibri" panose="020F0502020204030204" pitchFamily="34" charset="0"/>
                <a:cs typeface="Times New Roman" panose="02020603050405020304" pitchFamily="18" charset="0"/>
              </a:rPr>
              <a:t> se </a:t>
            </a:r>
            <a:r>
              <a:rPr kumimoji="0" lang="fi-FI" sz="1800" b="0" i="0" u="none" strike="noStrike" kern="1200" cap="none" spc="0" normalizeH="0" baseline="0" noProof="0" dirty="0" err="1">
                <a:ln>
                  <a:noFill/>
                </a:ln>
                <a:solidFill>
                  <a:srgbClr val="000000"/>
                </a:solidFill>
                <a:effectLst/>
                <a:uLnTx/>
                <a:uFillTx/>
                <a:latin typeface="+mj-lt"/>
                <a:ea typeface="Calibri" panose="020F0502020204030204" pitchFamily="34" charset="0"/>
                <a:cs typeface="Times New Roman" panose="02020603050405020304" pitchFamily="18" charset="0"/>
              </a:rPr>
              <a:t>på</a:t>
            </a:r>
            <a:r>
              <a:rPr kumimoji="0" lang="fi-FI" sz="1800" b="0" i="0" u="none" strike="noStrike" kern="1200" cap="none" spc="0" normalizeH="0" baseline="0" noProof="0" dirty="0">
                <a:ln>
                  <a:noFill/>
                </a:ln>
                <a:solidFill>
                  <a:srgbClr val="000000"/>
                </a:solidFill>
                <a:effectLst/>
                <a:uLnTx/>
                <a:uFillTx/>
                <a:latin typeface="+mj-lt"/>
                <a:ea typeface="Calibri" panose="020F0502020204030204" pitchFamily="34" charset="0"/>
                <a:cs typeface="Times New Roman" panose="02020603050405020304" pitchFamily="18" charset="0"/>
              </a:rPr>
              <a:t> </a:t>
            </a:r>
            <a:r>
              <a:rPr kumimoji="0" lang="fi-FI" sz="1800" b="0" i="0" u="none" strike="noStrike" kern="1200" cap="none" spc="0" normalizeH="0" baseline="0" noProof="0" dirty="0" err="1">
                <a:ln>
                  <a:noFill/>
                </a:ln>
                <a:solidFill>
                  <a:srgbClr val="000000"/>
                </a:solidFill>
                <a:effectLst/>
                <a:uLnTx/>
                <a:uFillTx/>
                <a:latin typeface="+mj-lt"/>
                <a:ea typeface="Calibri" panose="020F0502020204030204" pitchFamily="34" charset="0"/>
                <a:cs typeface="Times New Roman" panose="02020603050405020304" pitchFamily="18" charset="0"/>
              </a:rPr>
              <a:t>sina</a:t>
            </a:r>
            <a:r>
              <a:rPr kumimoji="0" lang="fi-FI" sz="1800" b="0" i="0" u="none" strike="noStrike" kern="1200" cap="none" spc="0" normalizeH="0" baseline="0" noProof="0" dirty="0">
                <a:ln>
                  <a:noFill/>
                </a:ln>
                <a:solidFill>
                  <a:srgbClr val="000000"/>
                </a:solidFill>
                <a:effectLst/>
                <a:uLnTx/>
                <a:uFillTx/>
                <a:latin typeface="+mj-lt"/>
                <a:ea typeface="Calibri" panose="020F0502020204030204" pitchFamily="34" charset="0"/>
                <a:cs typeface="Times New Roman" panose="02020603050405020304" pitchFamily="18" charset="0"/>
              </a:rPr>
              <a:t> </a:t>
            </a:r>
            <a:r>
              <a:rPr kumimoji="0" lang="fi-FI" sz="1800" b="0" i="0" u="none" strike="noStrike" kern="1200" cap="none" spc="0" normalizeH="0" baseline="0" noProof="0" dirty="0" err="1">
                <a:ln>
                  <a:noFill/>
                </a:ln>
                <a:solidFill>
                  <a:srgbClr val="000000"/>
                </a:solidFill>
                <a:effectLst/>
                <a:uLnTx/>
                <a:uFillTx/>
                <a:latin typeface="+mj-lt"/>
                <a:ea typeface="Calibri" panose="020F0502020204030204" pitchFamily="34" charset="0"/>
                <a:cs typeface="Times New Roman" panose="02020603050405020304" pitchFamily="18" charset="0"/>
              </a:rPr>
              <a:t>vardagliga</a:t>
            </a:r>
            <a:r>
              <a:rPr kumimoji="0" lang="fi-FI" sz="1800" b="0" i="0" u="none" strike="noStrike" kern="1200" cap="none" spc="0" normalizeH="0" baseline="0" noProof="0" dirty="0">
                <a:ln>
                  <a:noFill/>
                </a:ln>
                <a:solidFill>
                  <a:srgbClr val="000000"/>
                </a:solidFill>
                <a:effectLst/>
                <a:uLnTx/>
                <a:uFillTx/>
                <a:latin typeface="+mj-lt"/>
                <a:ea typeface="Calibri" panose="020F0502020204030204" pitchFamily="34" charset="0"/>
                <a:cs typeface="Times New Roman" panose="02020603050405020304" pitchFamily="18" charset="0"/>
              </a:rPr>
              <a:t> </a:t>
            </a:r>
            <a:r>
              <a:rPr kumimoji="0" lang="fi-FI" sz="1800" b="0" i="0" u="none" strike="noStrike" kern="1200" cap="none" spc="0" normalizeH="0" baseline="0" noProof="0" dirty="0" err="1">
                <a:ln>
                  <a:noFill/>
                </a:ln>
                <a:solidFill>
                  <a:srgbClr val="000000"/>
                </a:solidFill>
                <a:effectLst/>
                <a:uLnTx/>
                <a:uFillTx/>
                <a:latin typeface="+mj-lt"/>
                <a:ea typeface="Calibri" panose="020F0502020204030204" pitchFamily="34" charset="0"/>
                <a:cs typeface="Times New Roman" panose="02020603050405020304" pitchFamily="18" charset="0"/>
              </a:rPr>
              <a:t>inköp</a:t>
            </a:r>
            <a:r>
              <a:rPr kumimoji="0" lang="fi-FI" sz="1800" b="0" i="0" u="none" strike="noStrike" kern="1200" cap="none" spc="0" normalizeH="0" baseline="0" noProof="0" dirty="0">
                <a:ln>
                  <a:noFill/>
                </a:ln>
                <a:solidFill>
                  <a:srgbClr val="000000"/>
                </a:solidFill>
                <a:effectLst/>
                <a:uLnTx/>
                <a:uFillTx/>
                <a:latin typeface="+mj-lt"/>
                <a:ea typeface="Calibri" panose="020F0502020204030204" pitchFamily="34" charset="0"/>
                <a:cs typeface="Times New Roman" panose="02020603050405020304" pitchFamily="18" charset="0"/>
              </a:rPr>
              <a:t> </a:t>
            </a:r>
            <a:r>
              <a:rPr kumimoji="0" lang="fi-FI" sz="1800" b="0" i="0" u="none" strike="noStrike" kern="1200" cap="none" spc="0" normalizeH="0" baseline="0" noProof="0" dirty="0" err="1">
                <a:ln>
                  <a:noFill/>
                </a:ln>
                <a:solidFill>
                  <a:srgbClr val="000000"/>
                </a:solidFill>
                <a:effectLst/>
                <a:uLnTx/>
                <a:uFillTx/>
                <a:latin typeface="+mj-lt"/>
                <a:ea typeface="Calibri" panose="020F0502020204030204" pitchFamily="34" charset="0"/>
                <a:cs typeface="Times New Roman" panose="02020603050405020304" pitchFamily="18" charset="0"/>
              </a:rPr>
              <a:t>och</a:t>
            </a:r>
            <a:r>
              <a:rPr kumimoji="0" lang="fi-FI" sz="1800" b="0" i="0" u="none" strike="noStrike" kern="1200" cap="none" spc="0" normalizeH="0" baseline="0" noProof="0" dirty="0">
                <a:ln>
                  <a:noFill/>
                </a:ln>
                <a:solidFill>
                  <a:srgbClr val="000000"/>
                </a:solidFill>
                <a:effectLst/>
                <a:uLnTx/>
                <a:uFillTx/>
                <a:latin typeface="+mj-lt"/>
                <a:ea typeface="Calibri" panose="020F0502020204030204" pitchFamily="34" charset="0"/>
                <a:cs typeface="Times New Roman" panose="02020603050405020304" pitchFamily="18" charset="0"/>
              </a:rPr>
              <a:t> </a:t>
            </a:r>
            <a:r>
              <a:rPr kumimoji="0" lang="fi-FI" sz="1800" b="0" i="0" u="none" strike="noStrike" kern="1200" cap="none" spc="0" normalizeH="0" baseline="0" noProof="0" dirty="0" err="1">
                <a:ln>
                  <a:noFill/>
                </a:ln>
                <a:solidFill>
                  <a:srgbClr val="000000"/>
                </a:solidFill>
                <a:effectLst/>
                <a:uLnTx/>
                <a:uFillTx/>
                <a:latin typeface="+mj-lt"/>
                <a:ea typeface="Calibri" panose="020F0502020204030204" pitchFamily="34" charset="0"/>
                <a:cs typeface="Times New Roman" panose="02020603050405020304" pitchFamily="18" charset="0"/>
              </a:rPr>
              <a:t>handlingar</a:t>
            </a:r>
            <a:r>
              <a:rPr kumimoji="0" lang="fi-FI" sz="1800" b="0" i="0" u="none" strike="noStrike" kern="1200" cap="none" spc="0" normalizeH="0" baseline="0" noProof="0" dirty="0">
                <a:ln>
                  <a:noFill/>
                </a:ln>
                <a:solidFill>
                  <a:srgbClr val="000000"/>
                </a:solidFill>
                <a:effectLst/>
                <a:uLnTx/>
                <a:uFillTx/>
                <a:latin typeface="+mj-lt"/>
                <a:ea typeface="Calibri" panose="020F0502020204030204" pitchFamily="34" charset="0"/>
                <a:cs typeface="Times New Roman" panose="02020603050405020304" pitchFamily="18" charset="0"/>
              </a:rPr>
              <a:t> </a:t>
            </a:r>
            <a:r>
              <a:rPr kumimoji="0" lang="fi-FI" sz="1800" b="0" i="0" u="none" strike="noStrike" kern="1200" cap="none" spc="0" normalizeH="0" baseline="0" noProof="0" dirty="0" err="1">
                <a:ln>
                  <a:noFill/>
                </a:ln>
                <a:solidFill>
                  <a:srgbClr val="000000"/>
                </a:solidFill>
                <a:effectLst/>
                <a:uLnTx/>
                <a:uFillTx/>
                <a:latin typeface="+mj-lt"/>
                <a:ea typeface="Calibri" panose="020F0502020204030204" pitchFamily="34" charset="0"/>
                <a:cs typeface="Times New Roman" panose="02020603050405020304" pitchFamily="18" charset="0"/>
              </a:rPr>
              <a:t>och</a:t>
            </a:r>
            <a:r>
              <a:rPr kumimoji="0" lang="fi-FI" sz="1800" b="0" i="0" u="none" strike="noStrike" kern="1200" cap="none" spc="0" normalizeH="0" baseline="0" noProof="0" dirty="0">
                <a:ln>
                  <a:noFill/>
                </a:ln>
                <a:solidFill>
                  <a:srgbClr val="000000"/>
                </a:solidFill>
                <a:effectLst/>
                <a:uLnTx/>
                <a:uFillTx/>
                <a:latin typeface="+mj-lt"/>
                <a:ea typeface="Calibri" panose="020F0502020204030204" pitchFamily="34" charset="0"/>
                <a:cs typeface="Times New Roman" panose="02020603050405020304" pitchFamily="18" charset="0"/>
              </a:rPr>
              <a:t> </a:t>
            </a:r>
            <a:r>
              <a:rPr kumimoji="0" lang="fi-FI" sz="1800" b="0" i="0" u="none" strike="noStrike" kern="1200" cap="none" spc="0" normalizeH="0" baseline="0" noProof="0" dirty="0" err="1">
                <a:ln>
                  <a:noFill/>
                </a:ln>
                <a:solidFill>
                  <a:srgbClr val="000000"/>
                </a:solidFill>
                <a:effectLst/>
                <a:uLnTx/>
                <a:uFillTx/>
                <a:latin typeface="+mj-lt"/>
                <a:ea typeface="Calibri" panose="020F0502020204030204" pitchFamily="34" charset="0"/>
                <a:cs typeface="Times New Roman" panose="02020603050405020304" pitchFamily="18" charset="0"/>
              </a:rPr>
              <a:t>att</a:t>
            </a:r>
            <a:r>
              <a:rPr kumimoji="0" lang="fi-FI" sz="1800" b="0" i="0" u="none" strike="noStrike" kern="1200" cap="none" spc="0" normalizeH="0" baseline="0" noProof="0" dirty="0">
                <a:ln>
                  <a:noFill/>
                </a:ln>
                <a:solidFill>
                  <a:srgbClr val="000000"/>
                </a:solidFill>
                <a:effectLst/>
                <a:uLnTx/>
                <a:uFillTx/>
                <a:latin typeface="+mj-lt"/>
                <a:ea typeface="Calibri" panose="020F0502020204030204" pitchFamily="34" charset="0"/>
                <a:cs typeface="Times New Roman" panose="02020603050405020304" pitchFamily="18" charset="0"/>
              </a:rPr>
              <a:t> </a:t>
            </a:r>
            <a:r>
              <a:rPr kumimoji="0" lang="fi-FI" sz="1800" b="0" i="0" u="none" strike="noStrike" kern="1200" cap="none" spc="0" normalizeH="0" baseline="0" noProof="0" dirty="0" err="1">
                <a:ln>
                  <a:noFill/>
                </a:ln>
                <a:solidFill>
                  <a:srgbClr val="000000"/>
                </a:solidFill>
                <a:effectLst/>
                <a:uLnTx/>
                <a:uFillTx/>
                <a:latin typeface="+mj-lt"/>
                <a:ea typeface="Calibri" panose="020F0502020204030204" pitchFamily="34" charset="0"/>
                <a:cs typeface="Times New Roman" panose="02020603050405020304" pitchFamily="18" charset="0"/>
              </a:rPr>
              <a:t>utveckla</a:t>
            </a:r>
            <a:r>
              <a:rPr kumimoji="0" lang="fi-FI" sz="1800" b="0" i="0" u="none" strike="noStrike" kern="1200" cap="none" spc="0" normalizeH="0" baseline="0" noProof="0" dirty="0">
                <a:ln>
                  <a:noFill/>
                </a:ln>
                <a:solidFill>
                  <a:srgbClr val="000000"/>
                </a:solidFill>
                <a:effectLst/>
                <a:uLnTx/>
                <a:uFillTx/>
                <a:latin typeface="+mj-lt"/>
                <a:ea typeface="Calibri" panose="020F0502020204030204" pitchFamily="34" charset="0"/>
                <a:cs typeface="Times New Roman" panose="02020603050405020304" pitchFamily="18" charset="0"/>
              </a:rPr>
              <a:t> </a:t>
            </a:r>
            <a:r>
              <a:rPr kumimoji="0" lang="fi-FI" sz="1800" b="0" i="0" u="none" strike="noStrike" kern="1200" cap="none" spc="0" normalizeH="0" baseline="0" noProof="0" dirty="0" err="1">
                <a:ln>
                  <a:noFill/>
                </a:ln>
                <a:solidFill>
                  <a:srgbClr val="000000"/>
                </a:solidFill>
                <a:effectLst/>
                <a:uLnTx/>
                <a:uFillTx/>
                <a:latin typeface="+mj-lt"/>
                <a:ea typeface="Calibri" panose="020F0502020204030204" pitchFamily="34" charset="0"/>
                <a:cs typeface="Times New Roman" panose="02020603050405020304" pitchFamily="18" charset="0"/>
              </a:rPr>
              <a:t>det</a:t>
            </a:r>
            <a:r>
              <a:rPr kumimoji="0" lang="fi-FI" sz="1800" b="0" i="0" u="none" strike="noStrike" kern="1200" cap="none" spc="0" normalizeH="0" baseline="0" noProof="0" dirty="0">
                <a:ln>
                  <a:noFill/>
                </a:ln>
                <a:solidFill>
                  <a:srgbClr val="000000"/>
                </a:solidFill>
                <a:effectLst/>
                <a:uLnTx/>
                <a:uFillTx/>
                <a:latin typeface="+mj-lt"/>
                <a:ea typeface="Calibri" panose="020F0502020204030204" pitchFamily="34" charset="0"/>
                <a:cs typeface="Times New Roman" panose="02020603050405020304" pitchFamily="18" charset="0"/>
              </a:rPr>
              <a:t> </a:t>
            </a:r>
            <a:r>
              <a:rPr kumimoji="0" lang="fi-FI" sz="1800" b="0" i="0" u="none" strike="noStrike" kern="1200" cap="none" spc="0" normalizeH="0" baseline="0" noProof="0" dirty="0" err="1">
                <a:ln>
                  <a:noFill/>
                </a:ln>
                <a:solidFill>
                  <a:srgbClr val="000000"/>
                </a:solidFill>
                <a:effectLst/>
                <a:uLnTx/>
                <a:uFillTx/>
                <a:latin typeface="+mj-lt"/>
                <a:ea typeface="Calibri" panose="020F0502020204030204" pitchFamily="34" charset="0"/>
                <a:cs typeface="Times New Roman" panose="02020603050405020304" pitchFamily="18" charset="0"/>
              </a:rPr>
              <a:t>till</a:t>
            </a:r>
            <a:r>
              <a:rPr kumimoji="0" lang="fi-FI" sz="1800" b="0" i="0" u="none" strike="noStrike" kern="1200" cap="none" spc="0" normalizeH="0" baseline="0" noProof="0" dirty="0">
                <a:ln>
                  <a:noFill/>
                </a:ln>
                <a:solidFill>
                  <a:srgbClr val="000000"/>
                </a:solidFill>
                <a:effectLst/>
                <a:uLnTx/>
                <a:uFillTx/>
                <a:latin typeface="+mj-lt"/>
                <a:ea typeface="Calibri" panose="020F0502020204030204" pitchFamily="34" charset="0"/>
                <a:cs typeface="Times New Roman" panose="02020603050405020304" pitchFamily="18" charset="0"/>
              </a:rPr>
              <a:t> en </a:t>
            </a:r>
            <a:r>
              <a:rPr kumimoji="0" lang="fi-FI" sz="1800" b="0" i="0" u="none" strike="noStrike" kern="1200" cap="none" spc="0" normalizeH="0" baseline="0" noProof="0" dirty="0" err="1">
                <a:ln>
                  <a:noFill/>
                </a:ln>
                <a:solidFill>
                  <a:srgbClr val="000000"/>
                </a:solidFill>
                <a:effectLst/>
                <a:uLnTx/>
                <a:uFillTx/>
                <a:latin typeface="+mj-lt"/>
                <a:ea typeface="Calibri" panose="020F0502020204030204" pitchFamily="34" charset="0"/>
                <a:cs typeface="Times New Roman" panose="02020603050405020304" pitchFamily="18" charset="0"/>
              </a:rPr>
              <a:t>mera</a:t>
            </a:r>
            <a:r>
              <a:rPr kumimoji="0" lang="fi-FI" sz="1800" b="0" i="0" u="none" strike="noStrike" kern="1200" cap="none" spc="0" normalizeH="0" baseline="0" noProof="0" dirty="0">
                <a:ln>
                  <a:noFill/>
                </a:ln>
                <a:solidFill>
                  <a:srgbClr val="000000"/>
                </a:solidFill>
                <a:effectLst/>
                <a:uLnTx/>
                <a:uFillTx/>
                <a:latin typeface="+mj-lt"/>
                <a:ea typeface="Calibri" panose="020F0502020204030204" pitchFamily="34" charset="0"/>
                <a:cs typeface="Times New Roman" panose="02020603050405020304" pitchFamily="18" charset="0"/>
              </a:rPr>
              <a:t> </a:t>
            </a:r>
            <a:r>
              <a:rPr kumimoji="0" lang="fi-FI" sz="1800" b="0" i="0" u="none" strike="noStrike" kern="1200" cap="none" spc="0" normalizeH="0" baseline="0" noProof="0" dirty="0" err="1">
                <a:ln>
                  <a:noFill/>
                </a:ln>
                <a:solidFill>
                  <a:srgbClr val="000000"/>
                </a:solidFill>
                <a:effectLst/>
                <a:uLnTx/>
                <a:uFillTx/>
                <a:latin typeface="+mj-lt"/>
                <a:ea typeface="Calibri" panose="020F0502020204030204" pitchFamily="34" charset="0"/>
                <a:cs typeface="Times New Roman" panose="02020603050405020304" pitchFamily="18" charset="0"/>
              </a:rPr>
              <a:t>sparsam</a:t>
            </a:r>
            <a:r>
              <a:rPr kumimoji="0" lang="fi-FI" sz="1800" b="0" i="0" u="none" strike="noStrike" kern="1200" cap="none" spc="0" normalizeH="0" baseline="0" noProof="0" dirty="0">
                <a:ln>
                  <a:noFill/>
                </a:ln>
                <a:solidFill>
                  <a:srgbClr val="000000"/>
                </a:solidFill>
                <a:effectLst/>
                <a:uLnTx/>
                <a:uFillTx/>
                <a:latin typeface="+mj-lt"/>
                <a:ea typeface="Calibri" panose="020F0502020204030204" pitchFamily="34" charset="0"/>
                <a:cs typeface="Times New Roman" panose="02020603050405020304" pitchFamily="18" charset="0"/>
              </a:rPr>
              <a:t> </a:t>
            </a:r>
            <a:r>
              <a:rPr kumimoji="0" lang="fi-FI" sz="1800" b="0" i="0" u="none" strike="noStrike" kern="1200" cap="none" spc="0" normalizeH="0" baseline="0" noProof="0" dirty="0" err="1">
                <a:ln>
                  <a:noFill/>
                </a:ln>
                <a:solidFill>
                  <a:srgbClr val="000000"/>
                </a:solidFill>
                <a:effectLst/>
                <a:uLnTx/>
                <a:uFillTx/>
                <a:latin typeface="+mj-lt"/>
                <a:ea typeface="Calibri" panose="020F0502020204030204" pitchFamily="34" charset="0"/>
                <a:cs typeface="Times New Roman" panose="02020603050405020304" pitchFamily="18" charset="0"/>
              </a:rPr>
              <a:t>och</a:t>
            </a:r>
            <a:r>
              <a:rPr kumimoji="0" lang="fi-FI" sz="1800" b="0" i="0" u="none" strike="noStrike" kern="1200" cap="none" spc="0" normalizeH="0" baseline="0" noProof="0" dirty="0">
                <a:ln>
                  <a:noFill/>
                </a:ln>
                <a:solidFill>
                  <a:srgbClr val="000000"/>
                </a:solidFill>
                <a:effectLst/>
                <a:uLnTx/>
                <a:uFillTx/>
                <a:latin typeface="+mj-lt"/>
                <a:ea typeface="Calibri" panose="020F0502020204030204" pitchFamily="34" charset="0"/>
                <a:cs typeface="Times New Roman" panose="02020603050405020304" pitchFamily="18" charset="0"/>
              </a:rPr>
              <a:t> </a:t>
            </a:r>
            <a:r>
              <a:rPr kumimoji="0" lang="fi-FI" sz="1800" b="0" i="0" u="none" strike="noStrike" kern="1200" cap="none" spc="0" normalizeH="0" baseline="0" noProof="0" dirty="0" err="1">
                <a:ln>
                  <a:noFill/>
                </a:ln>
                <a:solidFill>
                  <a:srgbClr val="000000"/>
                </a:solidFill>
                <a:effectLst/>
                <a:uLnTx/>
                <a:uFillTx/>
                <a:latin typeface="+mj-lt"/>
                <a:ea typeface="Calibri" panose="020F0502020204030204" pitchFamily="34" charset="0"/>
                <a:cs typeface="Times New Roman" panose="02020603050405020304" pitchFamily="18" charset="0"/>
              </a:rPr>
              <a:t>ekonomisk</a:t>
            </a:r>
            <a:r>
              <a:rPr kumimoji="0" lang="fi-FI" sz="1800" b="0" i="0" u="none" strike="noStrike" kern="1200" cap="none" spc="0" normalizeH="0" baseline="0" noProof="0" dirty="0">
                <a:ln>
                  <a:noFill/>
                </a:ln>
                <a:solidFill>
                  <a:srgbClr val="000000"/>
                </a:solidFill>
                <a:effectLst/>
                <a:uLnTx/>
                <a:uFillTx/>
                <a:latin typeface="+mj-lt"/>
                <a:ea typeface="Calibri" panose="020F0502020204030204" pitchFamily="34" charset="0"/>
                <a:cs typeface="Times New Roman" panose="02020603050405020304" pitchFamily="18" charset="0"/>
              </a:rPr>
              <a:t> </a:t>
            </a:r>
            <a:r>
              <a:rPr kumimoji="0" lang="fi-FI" sz="1800" b="0" i="0" u="none" strike="noStrike" kern="1200" cap="none" spc="0" normalizeH="0" baseline="0" noProof="0" dirty="0" err="1">
                <a:ln>
                  <a:noFill/>
                </a:ln>
                <a:solidFill>
                  <a:srgbClr val="000000"/>
                </a:solidFill>
                <a:effectLst/>
                <a:uLnTx/>
                <a:uFillTx/>
                <a:latin typeface="+mj-lt"/>
                <a:ea typeface="Calibri" panose="020F0502020204030204" pitchFamily="34" charset="0"/>
                <a:cs typeface="Times New Roman" panose="02020603050405020304" pitchFamily="18" charset="0"/>
              </a:rPr>
              <a:t>handling</a:t>
            </a:r>
            <a:r>
              <a:rPr kumimoji="0" lang="fi-FI" sz="1800" b="0" i="0" u="none" strike="noStrike" kern="1200" cap="none" spc="0" normalizeH="0" baseline="0" noProof="0" dirty="0">
                <a:ln>
                  <a:noFill/>
                </a:ln>
                <a:solidFill>
                  <a:srgbClr val="000000"/>
                </a:solidFill>
                <a:effectLst/>
                <a:uLnTx/>
                <a:uFillTx/>
                <a:latin typeface="+mj-lt"/>
                <a:ea typeface="Calibri" panose="020F0502020204030204" pitchFamily="34" charset="0"/>
                <a:cs typeface="Times New Roman" panose="02020603050405020304" pitchFamily="18" charset="0"/>
              </a:rPr>
              <a:t>. </a:t>
            </a:r>
            <a:r>
              <a:rPr kumimoji="0" lang="fi-FI" sz="1800" b="0" i="0" u="none" strike="noStrike" kern="1200" cap="none" spc="0" normalizeH="0" baseline="0" noProof="0" dirty="0" err="1">
                <a:ln>
                  <a:noFill/>
                </a:ln>
                <a:solidFill>
                  <a:srgbClr val="000000"/>
                </a:solidFill>
                <a:effectLst/>
                <a:uLnTx/>
                <a:uFillTx/>
                <a:latin typeface="+mj-lt"/>
                <a:ea typeface="Calibri" panose="020F0502020204030204" pitchFamily="34" charset="0"/>
                <a:cs typeface="Times New Roman" panose="02020603050405020304" pitchFamily="18" charset="0"/>
              </a:rPr>
              <a:t>Enkla</a:t>
            </a:r>
            <a:r>
              <a:rPr kumimoji="0" lang="fi-FI" sz="1800" b="0" i="0" u="none" strike="noStrike" kern="1200" cap="none" spc="0" normalizeH="0" baseline="0" noProof="0" dirty="0">
                <a:ln>
                  <a:noFill/>
                </a:ln>
                <a:solidFill>
                  <a:srgbClr val="000000"/>
                </a:solidFill>
                <a:effectLst/>
                <a:uLnTx/>
                <a:uFillTx/>
                <a:latin typeface="+mj-lt"/>
                <a:ea typeface="Calibri" panose="020F0502020204030204" pitchFamily="34" charset="0"/>
                <a:cs typeface="Times New Roman" panose="02020603050405020304" pitchFamily="18" charset="0"/>
              </a:rPr>
              <a:t> </a:t>
            </a:r>
            <a:r>
              <a:rPr kumimoji="0" lang="fi-FI" sz="1800" b="0" i="0" u="none" strike="noStrike" kern="1200" cap="none" spc="0" normalizeH="0" baseline="0" noProof="0" dirty="0" err="1">
                <a:ln>
                  <a:noFill/>
                </a:ln>
                <a:solidFill>
                  <a:srgbClr val="000000"/>
                </a:solidFill>
                <a:effectLst/>
                <a:uLnTx/>
                <a:uFillTx/>
                <a:latin typeface="+mj-lt"/>
                <a:ea typeface="Calibri" panose="020F0502020204030204" pitchFamily="34" charset="0"/>
                <a:cs typeface="Times New Roman" panose="02020603050405020304" pitchFamily="18" charset="0"/>
              </a:rPr>
              <a:t>arbetsmetoder</a:t>
            </a:r>
            <a:r>
              <a:rPr kumimoji="0" lang="fi-FI" sz="1800" b="0" i="0" u="none" strike="noStrike" kern="1200" cap="none" spc="0" normalizeH="0" baseline="0" noProof="0" dirty="0">
                <a:ln>
                  <a:noFill/>
                </a:ln>
                <a:solidFill>
                  <a:srgbClr val="000000"/>
                </a:solidFill>
                <a:effectLst/>
                <a:uLnTx/>
                <a:uFillTx/>
                <a:latin typeface="+mj-lt"/>
                <a:ea typeface="Calibri" panose="020F0502020204030204" pitchFamily="34" charset="0"/>
                <a:cs typeface="Times New Roman" panose="02020603050405020304" pitchFamily="18" charset="0"/>
              </a:rPr>
              <a:t> </a:t>
            </a:r>
            <a:r>
              <a:rPr kumimoji="0" lang="fi-FI" sz="1800" b="0" i="0" u="none" strike="noStrike" kern="1200" cap="none" spc="0" normalizeH="0" baseline="0" noProof="0" dirty="0" err="1">
                <a:ln>
                  <a:noFill/>
                </a:ln>
                <a:solidFill>
                  <a:srgbClr val="000000"/>
                </a:solidFill>
                <a:effectLst/>
                <a:uLnTx/>
                <a:uFillTx/>
                <a:latin typeface="+mj-lt"/>
                <a:ea typeface="Calibri" panose="020F0502020204030204" pitchFamily="34" charset="0"/>
                <a:cs typeface="Times New Roman" panose="02020603050405020304" pitchFamily="18" charset="0"/>
              </a:rPr>
              <a:t>som</a:t>
            </a:r>
            <a:r>
              <a:rPr kumimoji="0" lang="fi-FI" sz="1800" b="0" i="0" u="none" strike="noStrike" kern="1200" cap="none" spc="0" normalizeH="0" baseline="0" noProof="0" dirty="0">
                <a:ln>
                  <a:noFill/>
                </a:ln>
                <a:solidFill>
                  <a:srgbClr val="000000"/>
                </a:solidFill>
                <a:effectLst/>
                <a:uLnTx/>
                <a:uFillTx/>
                <a:latin typeface="+mj-lt"/>
                <a:ea typeface="Calibri" panose="020F0502020204030204" pitchFamily="34" charset="0"/>
                <a:cs typeface="Times New Roman" panose="02020603050405020304" pitchFamily="18" charset="0"/>
              </a:rPr>
              <a:t> </a:t>
            </a:r>
            <a:r>
              <a:rPr kumimoji="0" lang="fi-FI" sz="1800" b="0" i="0" u="none" strike="noStrike" kern="1200" cap="none" spc="0" normalizeH="0" baseline="0" noProof="0" dirty="0" err="1">
                <a:ln>
                  <a:noFill/>
                </a:ln>
                <a:solidFill>
                  <a:srgbClr val="000000"/>
                </a:solidFill>
                <a:effectLst/>
                <a:uLnTx/>
                <a:uFillTx/>
                <a:latin typeface="+mj-lt"/>
                <a:ea typeface="Calibri" panose="020F0502020204030204" pitchFamily="34" charset="0"/>
                <a:cs typeface="Times New Roman" panose="02020603050405020304" pitchFamily="18" charset="0"/>
              </a:rPr>
              <a:t>lämpar</a:t>
            </a:r>
            <a:r>
              <a:rPr kumimoji="0" lang="fi-FI" sz="1800" b="0" i="0" u="none" strike="noStrike" kern="1200" cap="none" spc="0" normalizeH="0" baseline="0" noProof="0" dirty="0">
                <a:ln>
                  <a:noFill/>
                </a:ln>
                <a:solidFill>
                  <a:srgbClr val="000000"/>
                </a:solidFill>
                <a:effectLst/>
                <a:uLnTx/>
                <a:uFillTx/>
                <a:latin typeface="+mj-lt"/>
                <a:ea typeface="Calibri" panose="020F0502020204030204" pitchFamily="34" charset="0"/>
                <a:cs typeface="Times New Roman" panose="02020603050405020304" pitchFamily="18" charset="0"/>
              </a:rPr>
              <a:t> </a:t>
            </a:r>
            <a:r>
              <a:rPr kumimoji="0" lang="fi-FI" sz="1800" b="0" i="0" u="none" strike="noStrike" kern="1200" cap="none" spc="0" normalizeH="0" baseline="0" noProof="0" dirty="0" err="1">
                <a:ln>
                  <a:noFill/>
                </a:ln>
                <a:solidFill>
                  <a:srgbClr val="000000"/>
                </a:solidFill>
                <a:effectLst/>
                <a:uLnTx/>
                <a:uFillTx/>
                <a:latin typeface="+mj-lt"/>
                <a:ea typeface="Calibri" panose="020F0502020204030204" pitchFamily="34" charset="0"/>
                <a:cs typeface="Times New Roman" panose="02020603050405020304" pitchFamily="18" charset="0"/>
              </a:rPr>
              <a:t>sig</a:t>
            </a:r>
            <a:r>
              <a:rPr kumimoji="0" lang="fi-FI" sz="1800" b="0" i="0" u="none" strike="noStrike" kern="1200" cap="none" spc="0" normalizeH="0" baseline="0" noProof="0" dirty="0">
                <a:ln>
                  <a:noFill/>
                </a:ln>
                <a:solidFill>
                  <a:srgbClr val="000000"/>
                </a:solidFill>
                <a:effectLst/>
                <a:uLnTx/>
                <a:uFillTx/>
                <a:latin typeface="+mj-lt"/>
                <a:ea typeface="Calibri" panose="020F0502020204030204" pitchFamily="34" charset="0"/>
                <a:cs typeface="Times New Roman" panose="02020603050405020304" pitchFamily="18" charset="0"/>
              </a:rPr>
              <a:t> för </a:t>
            </a:r>
            <a:r>
              <a:rPr kumimoji="0" lang="fi-FI" sz="1800" b="0" i="0" u="none" strike="noStrike" kern="1200" cap="none" spc="0" normalizeH="0" baseline="0" noProof="0" dirty="0" err="1">
                <a:ln>
                  <a:noFill/>
                </a:ln>
                <a:solidFill>
                  <a:srgbClr val="000000"/>
                </a:solidFill>
                <a:effectLst/>
                <a:uLnTx/>
                <a:uFillTx/>
                <a:latin typeface="+mj-lt"/>
                <a:ea typeface="Calibri" panose="020F0502020204030204" pitchFamily="34" charset="0"/>
                <a:cs typeface="Times New Roman" panose="02020603050405020304" pitchFamily="18" charset="0"/>
              </a:rPr>
              <a:t>människan</a:t>
            </a:r>
            <a:r>
              <a:rPr kumimoji="0" lang="fi-FI" sz="1800" b="0" i="0" u="none" strike="noStrike" kern="1200" cap="none" spc="0" normalizeH="0" baseline="0" noProof="0" dirty="0">
                <a:ln>
                  <a:noFill/>
                </a:ln>
                <a:solidFill>
                  <a:srgbClr val="000000"/>
                </a:solidFill>
                <a:effectLst/>
                <a:uLnTx/>
                <a:uFillTx/>
                <a:latin typeface="+mj-lt"/>
                <a:ea typeface="Calibri" panose="020F0502020204030204" pitchFamily="34" charset="0"/>
                <a:cs typeface="Times New Roman" panose="02020603050405020304" pitchFamily="18" charset="0"/>
              </a:rPr>
              <a:t> i </a:t>
            </a:r>
            <a:r>
              <a:rPr kumimoji="0" lang="fi-FI" sz="1800" b="0" i="0" u="none" strike="noStrike" kern="1200" cap="none" spc="0" normalizeH="0" baseline="0" noProof="0" dirty="0" err="1">
                <a:ln>
                  <a:noFill/>
                </a:ln>
                <a:solidFill>
                  <a:srgbClr val="000000"/>
                </a:solidFill>
                <a:effectLst/>
                <a:uLnTx/>
                <a:uFillTx/>
                <a:latin typeface="+mj-lt"/>
                <a:ea typeface="Calibri" panose="020F0502020204030204" pitchFamily="34" charset="0"/>
                <a:cs typeface="Times New Roman" panose="02020603050405020304" pitchFamily="18" charset="0"/>
              </a:rPr>
              <a:t>olika</a:t>
            </a:r>
            <a:r>
              <a:rPr kumimoji="0" lang="fi-FI" sz="1800" b="0" i="0" u="none" strike="noStrike" kern="1200" cap="none" spc="0" normalizeH="0" baseline="0" noProof="0" dirty="0">
                <a:ln>
                  <a:noFill/>
                </a:ln>
                <a:solidFill>
                  <a:srgbClr val="000000"/>
                </a:solidFill>
                <a:effectLst/>
                <a:uLnTx/>
                <a:uFillTx/>
                <a:latin typeface="+mj-lt"/>
                <a:ea typeface="Calibri" panose="020F0502020204030204" pitchFamily="34" charset="0"/>
                <a:cs typeface="Times New Roman" panose="02020603050405020304" pitchFamily="18" charset="0"/>
              </a:rPr>
              <a:t> </a:t>
            </a:r>
            <a:r>
              <a:rPr kumimoji="0" lang="fi-FI" sz="1800" b="0" i="0" u="none" strike="noStrike" kern="1200" cap="none" spc="0" normalizeH="0" baseline="0" noProof="0" dirty="0" err="1">
                <a:ln>
                  <a:noFill/>
                </a:ln>
                <a:solidFill>
                  <a:srgbClr val="000000"/>
                </a:solidFill>
                <a:effectLst/>
                <a:uLnTx/>
                <a:uFillTx/>
                <a:latin typeface="+mj-lt"/>
                <a:ea typeface="Calibri" panose="020F0502020204030204" pitchFamily="34" charset="0"/>
                <a:cs typeface="Times New Roman" panose="02020603050405020304" pitchFamily="18" charset="0"/>
              </a:rPr>
              <a:t>livssituationer</a:t>
            </a:r>
            <a:r>
              <a:rPr kumimoji="0" lang="fi-FI" sz="1800" b="0" i="0" u="none" strike="noStrike" kern="1200" cap="none" spc="0" normalizeH="0" baseline="0" noProof="0" dirty="0">
                <a:ln>
                  <a:noFill/>
                </a:ln>
                <a:solidFill>
                  <a:srgbClr val="000000"/>
                </a:solidFill>
                <a:effectLst/>
                <a:uLnTx/>
                <a:uFillTx/>
                <a:latin typeface="+mj-lt"/>
                <a:ea typeface="Calibri" panose="020F0502020204030204" pitchFamily="34" charset="0"/>
                <a:cs typeface="Times New Roman" panose="02020603050405020304" pitchFamily="18" charset="0"/>
              </a:rPr>
              <a:t>. </a:t>
            </a:r>
            <a:r>
              <a:rPr kumimoji="0" lang="fi-FI" sz="1800" b="0" i="0" u="none" strike="noStrike" kern="1200" cap="none" spc="0" normalizeH="0" baseline="0" noProof="0" dirty="0" err="1">
                <a:ln>
                  <a:noFill/>
                </a:ln>
                <a:solidFill>
                  <a:srgbClr val="000000"/>
                </a:solidFill>
                <a:effectLst/>
                <a:uLnTx/>
                <a:uFillTx/>
                <a:latin typeface="+mj-lt"/>
                <a:ea typeface="Calibri" panose="020F0502020204030204" pitchFamily="34" charset="0"/>
                <a:cs typeface="Times New Roman" panose="02020603050405020304" pitchFamily="18" charset="0"/>
              </a:rPr>
              <a:t>Små</a:t>
            </a:r>
            <a:r>
              <a:rPr kumimoji="0" lang="fi-FI" sz="1800" b="0" i="0" u="none" strike="noStrike" kern="1200" cap="none" spc="0" normalizeH="0" baseline="0" noProof="0" dirty="0">
                <a:ln>
                  <a:noFill/>
                </a:ln>
                <a:solidFill>
                  <a:srgbClr val="000000"/>
                </a:solidFill>
                <a:effectLst/>
                <a:uLnTx/>
                <a:uFillTx/>
                <a:latin typeface="+mj-lt"/>
                <a:ea typeface="Calibri" panose="020F0502020204030204" pitchFamily="34" charset="0"/>
                <a:cs typeface="Times New Roman" panose="02020603050405020304" pitchFamily="18" charset="0"/>
              </a:rPr>
              <a:t> </a:t>
            </a:r>
            <a:r>
              <a:rPr kumimoji="0" lang="fi-FI" sz="1800" b="0" i="0" u="none" strike="noStrike" kern="1200" cap="none" spc="0" normalizeH="0" baseline="0" noProof="0" dirty="0" err="1">
                <a:ln>
                  <a:noFill/>
                </a:ln>
                <a:solidFill>
                  <a:srgbClr val="000000"/>
                </a:solidFill>
                <a:effectLst/>
                <a:uLnTx/>
                <a:uFillTx/>
                <a:latin typeface="+mj-lt"/>
                <a:ea typeface="Calibri" panose="020F0502020204030204" pitchFamily="34" charset="0"/>
                <a:cs typeface="Times New Roman" panose="02020603050405020304" pitchFamily="18" charset="0"/>
              </a:rPr>
              <a:t>framsteg</a:t>
            </a:r>
            <a:r>
              <a:rPr kumimoji="0" lang="fi-FI" sz="1800" b="0" i="0" u="none" strike="noStrike" kern="1200" cap="none" spc="0" normalizeH="0" baseline="0" noProof="0" dirty="0">
                <a:ln>
                  <a:noFill/>
                </a:ln>
                <a:solidFill>
                  <a:srgbClr val="000000"/>
                </a:solidFill>
                <a:effectLst/>
                <a:uLnTx/>
                <a:uFillTx/>
                <a:latin typeface="+mj-lt"/>
                <a:ea typeface="Calibri" panose="020F0502020204030204" pitchFamily="34" charset="0"/>
                <a:cs typeface="Times New Roman" panose="02020603050405020304" pitchFamily="18" charset="0"/>
              </a:rPr>
              <a:t> </a:t>
            </a:r>
            <a:r>
              <a:rPr kumimoji="0" lang="fi-FI" sz="1800" b="0" i="0" u="none" strike="noStrike" kern="1200" cap="none" spc="0" normalizeH="0" baseline="0" noProof="0" dirty="0" err="1">
                <a:ln>
                  <a:noFill/>
                </a:ln>
                <a:solidFill>
                  <a:srgbClr val="000000"/>
                </a:solidFill>
                <a:effectLst/>
                <a:uLnTx/>
                <a:uFillTx/>
                <a:latin typeface="+mj-lt"/>
                <a:ea typeface="Calibri" panose="020F0502020204030204" pitchFamily="34" charset="0"/>
                <a:cs typeface="Times New Roman" panose="02020603050405020304" pitchFamily="18" charset="0"/>
              </a:rPr>
              <a:t>är</a:t>
            </a:r>
            <a:r>
              <a:rPr kumimoji="0" lang="fi-FI" sz="1800" b="0" i="0" u="none" strike="noStrike" kern="1200" cap="none" spc="0" normalizeH="0" baseline="0" noProof="0" dirty="0">
                <a:ln>
                  <a:noFill/>
                </a:ln>
                <a:solidFill>
                  <a:srgbClr val="000000"/>
                </a:solidFill>
                <a:effectLst/>
                <a:uLnTx/>
                <a:uFillTx/>
                <a:latin typeface="+mj-lt"/>
                <a:ea typeface="Calibri" panose="020F0502020204030204" pitchFamily="34" charset="0"/>
                <a:cs typeface="Times New Roman" panose="02020603050405020304" pitchFamily="18" charset="0"/>
              </a:rPr>
              <a:t> </a:t>
            </a:r>
            <a:r>
              <a:rPr kumimoji="0" lang="fi-FI" sz="1800" b="0" i="0" u="none" strike="noStrike" kern="1200" cap="none" spc="0" normalizeH="0" baseline="0" noProof="0" dirty="0" err="1">
                <a:ln>
                  <a:noFill/>
                </a:ln>
                <a:solidFill>
                  <a:srgbClr val="000000"/>
                </a:solidFill>
                <a:effectLst/>
                <a:uLnTx/>
                <a:uFillTx/>
                <a:latin typeface="+mj-lt"/>
                <a:ea typeface="Calibri" panose="020F0502020204030204" pitchFamily="34" charset="0"/>
                <a:cs typeface="Times New Roman" panose="02020603050405020304" pitchFamily="18" charset="0"/>
              </a:rPr>
              <a:t>bättre</a:t>
            </a:r>
            <a:r>
              <a:rPr kumimoji="0" lang="fi-FI" sz="1800" b="0" i="0" u="none" strike="noStrike" kern="1200" cap="none" spc="0" normalizeH="0" baseline="0" noProof="0" dirty="0">
                <a:ln>
                  <a:noFill/>
                </a:ln>
                <a:solidFill>
                  <a:srgbClr val="000000"/>
                </a:solidFill>
                <a:effectLst/>
                <a:uLnTx/>
                <a:uFillTx/>
                <a:latin typeface="+mj-lt"/>
                <a:ea typeface="Calibri" panose="020F0502020204030204" pitchFamily="34" charset="0"/>
                <a:cs typeface="Times New Roman" panose="02020603050405020304" pitchFamily="18" charset="0"/>
              </a:rPr>
              <a:t> </a:t>
            </a:r>
            <a:r>
              <a:rPr kumimoji="0" lang="fi-FI" sz="1800" b="0" i="0" u="none" strike="noStrike" kern="1200" cap="none" spc="0" normalizeH="0" baseline="0" noProof="0" dirty="0" err="1">
                <a:ln>
                  <a:noFill/>
                </a:ln>
                <a:solidFill>
                  <a:srgbClr val="000000"/>
                </a:solidFill>
                <a:effectLst/>
                <a:uLnTx/>
                <a:uFillTx/>
                <a:latin typeface="+mj-lt"/>
                <a:ea typeface="Calibri" panose="020F0502020204030204" pitchFamily="34" charset="0"/>
                <a:cs typeface="Times New Roman" panose="02020603050405020304" pitchFamily="18" charset="0"/>
              </a:rPr>
              <a:t>än</a:t>
            </a:r>
            <a:r>
              <a:rPr kumimoji="0" lang="fi-FI" sz="1800" b="0" i="0" u="none" strike="noStrike" kern="1200" cap="none" spc="0" normalizeH="0" baseline="0" noProof="0" dirty="0">
                <a:ln>
                  <a:noFill/>
                </a:ln>
                <a:solidFill>
                  <a:srgbClr val="000000"/>
                </a:solidFill>
                <a:effectLst/>
                <a:uLnTx/>
                <a:uFillTx/>
                <a:latin typeface="+mj-lt"/>
                <a:ea typeface="Calibri" panose="020F0502020204030204" pitchFamily="34" charset="0"/>
                <a:cs typeface="Times New Roman" panose="02020603050405020304" pitchFamily="18" charset="0"/>
              </a:rPr>
              <a:t> </a:t>
            </a:r>
            <a:r>
              <a:rPr kumimoji="0" lang="fi-FI" sz="1800" b="0" i="0" u="none" strike="noStrike" kern="1200" cap="none" spc="0" normalizeH="0" baseline="0" noProof="0" dirty="0" err="1">
                <a:ln>
                  <a:noFill/>
                </a:ln>
                <a:solidFill>
                  <a:srgbClr val="000000"/>
                </a:solidFill>
                <a:effectLst/>
                <a:uLnTx/>
                <a:uFillTx/>
                <a:latin typeface="+mj-lt"/>
                <a:ea typeface="Calibri" panose="020F0502020204030204" pitchFamily="34" charset="0"/>
                <a:cs typeface="Times New Roman" panose="02020603050405020304" pitchFamily="18" charset="0"/>
              </a:rPr>
              <a:t>stora</a:t>
            </a:r>
            <a:r>
              <a:rPr kumimoji="0" lang="fi-FI" sz="1800" b="0" i="0" u="none" strike="noStrike" kern="1200" cap="none" spc="0" normalizeH="0" baseline="0" noProof="0" dirty="0">
                <a:ln>
                  <a:noFill/>
                </a:ln>
                <a:solidFill>
                  <a:srgbClr val="000000"/>
                </a:solidFill>
                <a:effectLst/>
                <a:uLnTx/>
                <a:uFillTx/>
                <a:latin typeface="+mj-lt"/>
                <a:ea typeface="Calibri" panose="020F0502020204030204" pitchFamily="34" charset="0"/>
                <a:cs typeface="Times New Roman" panose="02020603050405020304" pitchFamily="18" charset="0"/>
              </a:rPr>
              <a:t> </a:t>
            </a:r>
            <a:r>
              <a:rPr kumimoji="0" lang="fi-FI" sz="1800" b="0" i="0" u="none" strike="noStrike" kern="1200" cap="none" spc="0" normalizeH="0" baseline="0" noProof="0" dirty="0" err="1">
                <a:ln>
                  <a:noFill/>
                </a:ln>
                <a:solidFill>
                  <a:srgbClr val="000000"/>
                </a:solidFill>
                <a:effectLst/>
                <a:uLnTx/>
                <a:uFillTx/>
                <a:latin typeface="+mj-lt"/>
                <a:ea typeface="Calibri" panose="020F0502020204030204" pitchFamily="34" charset="0"/>
                <a:cs typeface="Times New Roman" panose="02020603050405020304" pitchFamily="18" charset="0"/>
              </a:rPr>
              <a:t>helheter</a:t>
            </a:r>
            <a:r>
              <a:rPr kumimoji="0" lang="fi-FI" sz="1800" b="0" i="0" u="none" strike="noStrike" kern="1200" cap="none" spc="0" normalizeH="0" baseline="0" noProof="0" dirty="0">
                <a:ln>
                  <a:noFill/>
                </a:ln>
                <a:solidFill>
                  <a:srgbClr val="000000"/>
                </a:solidFill>
                <a:effectLst/>
                <a:uLnTx/>
                <a:uFillTx/>
                <a:latin typeface="+mj-lt"/>
                <a:ea typeface="Calibri" panose="020F0502020204030204" pitchFamily="34" charset="0"/>
                <a:cs typeface="Times New Roman" panose="02020603050405020304" pitchFamily="18" charset="0"/>
              </a:rPr>
              <a:t>. </a:t>
            </a:r>
          </a:p>
          <a:p>
            <a:pPr marL="0" marR="0" lvl="0" indent="0" algn="l" defTabSz="914400" rtl="0" eaLnBrk="1" fontAlgn="auto" latinLnBrk="0" hangingPunct="1">
              <a:lnSpc>
                <a:spcPct val="107000"/>
              </a:lnSpc>
              <a:spcBef>
                <a:spcPts val="600"/>
              </a:spcBef>
              <a:spcAft>
                <a:spcPts val="800"/>
              </a:spcAft>
              <a:buClrTx/>
              <a:buSzTx/>
              <a:buFontTx/>
              <a:buNone/>
              <a:tabLst/>
              <a:defRPr/>
            </a:pPr>
            <a:endParaRPr kumimoji="0" lang="fi-FI" sz="1800" b="0" i="0" u="none" strike="noStrike" kern="1200" cap="none" spc="0" normalizeH="0" baseline="0" noProof="0" dirty="0">
              <a:ln>
                <a:noFill/>
              </a:ln>
              <a:solidFill>
                <a:schemeClr val="tx1"/>
              </a:solidFill>
              <a:effectLst/>
              <a:uLnTx/>
              <a:uFillTx/>
              <a:latin typeface="+mj-l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1965532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fi-FI" b="1" dirty="0" err="1"/>
              <a:t>Arbetssätt</a:t>
            </a:r>
            <a:br>
              <a:rPr lang="fi-FI" dirty="0"/>
            </a:br>
            <a:endParaRPr lang="fi-FI" dirty="0"/>
          </a:p>
        </p:txBody>
      </p:sp>
      <p:sp>
        <p:nvSpPr>
          <p:cNvPr id="3" name="Platshållare för innehåll 2"/>
          <p:cNvSpPr>
            <a:spLocks noGrp="1"/>
          </p:cNvSpPr>
          <p:nvPr>
            <p:ph idx="1"/>
          </p:nvPr>
        </p:nvSpPr>
        <p:spPr>
          <a:xfrm>
            <a:off x="838200" y="1127760"/>
            <a:ext cx="10515600" cy="5313680"/>
          </a:xfrm>
        </p:spPr>
        <p:txBody>
          <a:bodyPr>
            <a:normAutofit lnSpcReduction="10000"/>
          </a:bodyPr>
          <a:lstStyle/>
          <a:p>
            <a:pPr>
              <a:spcAft>
                <a:spcPts val="600"/>
              </a:spcAft>
            </a:pPr>
            <a:endParaRPr lang="sv-SE" sz="2000" dirty="0">
              <a:latin typeface="+mj-lt"/>
            </a:endParaRPr>
          </a:p>
          <a:p>
            <a:pPr>
              <a:spcAft>
                <a:spcPts val="600"/>
              </a:spcAft>
            </a:pPr>
            <a:r>
              <a:rPr lang="sv-SE" sz="2000" dirty="0">
                <a:latin typeface="+mj-lt"/>
              </a:rPr>
              <a:t>Samlingen startar alltid med en enkel lunch som man eventuellt lagar tillsammans av </a:t>
            </a:r>
            <a:r>
              <a:rPr lang="sv-SE" sz="2000" dirty="0" err="1">
                <a:latin typeface="+mj-lt"/>
              </a:rPr>
              <a:t>svinnmat</a:t>
            </a:r>
            <a:r>
              <a:rPr lang="sv-SE" sz="2000" dirty="0">
                <a:latin typeface="+mj-lt"/>
              </a:rPr>
              <a:t>. Under lunchen kan man samtala om maten, hur mycket portionen kostar etc. </a:t>
            </a:r>
          </a:p>
          <a:p>
            <a:pPr>
              <a:spcAft>
                <a:spcPts val="600"/>
              </a:spcAft>
            </a:pPr>
            <a:r>
              <a:rPr lang="sv-SE" sz="2000" dirty="0">
                <a:latin typeface="+mj-lt"/>
              </a:rPr>
              <a:t>I grupprummet hålls en andakt eller en bön i början. </a:t>
            </a:r>
          </a:p>
          <a:p>
            <a:pPr>
              <a:spcAft>
                <a:spcPts val="600"/>
              </a:spcAft>
            </a:pPr>
            <a:r>
              <a:rPr lang="sv-SE" sz="2000" dirty="0">
                <a:latin typeface="+mj-lt"/>
              </a:rPr>
              <a:t>Arbeta parvis eller i små grupper då vi samlas och enskilt hemma och tillsammans med diakonen/stödpersonen. </a:t>
            </a:r>
          </a:p>
          <a:p>
            <a:pPr>
              <a:spcAft>
                <a:spcPts val="600"/>
              </a:spcAft>
            </a:pPr>
            <a:r>
              <a:rPr lang="sv-SE" sz="2000" dirty="0">
                <a:latin typeface="+mj-lt"/>
              </a:rPr>
              <a:t>Korta inledningar i olika teman om hur man kan spara i vardagen, tänka på kommande utgifter och hur man kan förbereda sig för kommande räkningar. Bjud med i gruppen en erfarenhetsexpert eller person som kan berätta och ge råd om hur hen har klarat sig i svåra situationer. </a:t>
            </a:r>
            <a:r>
              <a:rPr lang="sv-SE" dirty="0">
                <a:latin typeface="+mj-lt"/>
              </a:rPr>
              <a:t>(På kommande  i höst färdiga texter som kan användas som inledning.)</a:t>
            </a:r>
            <a:endParaRPr lang="sv-SE" sz="2000" dirty="0">
              <a:latin typeface="+mj-lt"/>
            </a:endParaRPr>
          </a:p>
          <a:p>
            <a:pPr>
              <a:spcAft>
                <a:spcPts val="600"/>
              </a:spcAft>
            </a:pPr>
            <a:r>
              <a:rPr lang="sv-SE" sz="2000" dirty="0">
                <a:latin typeface="+mj-lt"/>
              </a:rPr>
              <a:t>Bjud in eventuellt en gästande socialarbetare eller skuldrådgivare eller Marthorna. </a:t>
            </a:r>
          </a:p>
          <a:p>
            <a:pPr>
              <a:spcAft>
                <a:spcPts val="600"/>
              </a:spcAft>
            </a:pPr>
            <a:r>
              <a:rPr lang="sv-SE" sz="2000" dirty="0">
                <a:latin typeface="+mj-lt"/>
              </a:rPr>
              <a:t>Gruppen träffas en gång i månaden, totalt 3 gånger. Enskilda träffar med diakonen eller erfarenhetsexpert/annan stödperson 1 gång i månaden för att gå igenom kvitton och förslag till hur man kan handla på ett annat sätt. </a:t>
            </a:r>
            <a:endParaRPr lang="fi-FI" sz="2000" dirty="0">
              <a:latin typeface="+mj-lt"/>
            </a:endParaRPr>
          </a:p>
          <a:p>
            <a:pPr>
              <a:spcAft>
                <a:spcPts val="600"/>
              </a:spcAft>
            </a:pPr>
            <a:endParaRPr lang="fi-FI" sz="2000" dirty="0">
              <a:latin typeface="+mj-lt"/>
            </a:endParaRPr>
          </a:p>
        </p:txBody>
      </p:sp>
    </p:spTree>
    <p:extLst>
      <p:ext uri="{BB962C8B-B14F-4D97-AF65-F5344CB8AC3E}">
        <p14:creationId xmlns:p14="http://schemas.microsoft.com/office/powerpoint/2010/main" val="34220542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fi-FI" b="1" dirty="0" err="1"/>
              <a:t>Material</a:t>
            </a:r>
            <a:endParaRPr lang="fi-FI" b="1" dirty="0"/>
          </a:p>
        </p:txBody>
      </p:sp>
      <p:sp>
        <p:nvSpPr>
          <p:cNvPr id="3" name="Platshållare för innehåll 2"/>
          <p:cNvSpPr>
            <a:spLocks noGrp="1"/>
          </p:cNvSpPr>
          <p:nvPr>
            <p:ph idx="1"/>
          </p:nvPr>
        </p:nvSpPr>
        <p:spPr/>
        <p:txBody>
          <a:bodyPr>
            <a:normAutofit/>
          </a:bodyPr>
          <a:lstStyle/>
          <a:p>
            <a:r>
              <a:rPr lang="fi-FI" dirty="0">
                <a:latin typeface="+mj-lt"/>
              </a:rPr>
              <a:t>Du </a:t>
            </a:r>
            <a:r>
              <a:rPr lang="fi-FI" dirty="0" err="1">
                <a:latin typeface="+mj-lt"/>
              </a:rPr>
              <a:t>behöver</a:t>
            </a:r>
            <a:r>
              <a:rPr lang="fi-FI" dirty="0">
                <a:latin typeface="+mj-lt"/>
              </a:rPr>
              <a:t>: </a:t>
            </a:r>
          </a:p>
          <a:p>
            <a:r>
              <a:rPr lang="sv-SE" dirty="0">
                <a:latin typeface="+mj-lt"/>
              </a:rPr>
              <a:t>Bildkort till hjälp för att få konkretiserat känslor och tankar till bild och ord. </a:t>
            </a:r>
          </a:p>
          <a:p>
            <a:r>
              <a:rPr lang="sv-SE" dirty="0">
                <a:latin typeface="+mj-lt"/>
              </a:rPr>
              <a:t>Infograf om utgifter (finns som </a:t>
            </a:r>
            <a:r>
              <a:rPr lang="sv-SE" dirty="0" err="1">
                <a:latin typeface="+mj-lt"/>
              </a:rPr>
              <a:t>pdf</a:t>
            </a:r>
            <a:r>
              <a:rPr lang="sv-SE" dirty="0">
                <a:latin typeface="+mj-lt"/>
              </a:rPr>
              <a:t>. Infografen är utarbetad av Garantistiftelsen och Marthaförbundet och finns än så länge bara på finska) </a:t>
            </a:r>
          </a:p>
          <a:p>
            <a:r>
              <a:rPr lang="sv-SE" dirty="0">
                <a:latin typeface="+mj-lt"/>
              </a:rPr>
              <a:t>Deltagarna får ett häfte var man kan fylla i olika kategorier av utgifterna veckomatsedel, recept etc. Som botten kan man klistra in en tabell av inkomster och utgifter. Det finns två färdiga tabeller, en månadsbudget och ett halvårsbudget.</a:t>
            </a:r>
            <a:endParaRPr lang="fi-FI" dirty="0">
              <a:latin typeface="+mj-lt"/>
            </a:endParaRPr>
          </a:p>
        </p:txBody>
      </p:sp>
    </p:spTree>
    <p:extLst>
      <p:ext uri="{BB962C8B-B14F-4D97-AF65-F5344CB8AC3E}">
        <p14:creationId xmlns:p14="http://schemas.microsoft.com/office/powerpoint/2010/main" val="25497971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fi-FI" b="1" dirty="0" err="1">
                <a:solidFill>
                  <a:srgbClr val="CC0099"/>
                </a:solidFill>
              </a:rPr>
              <a:t>Drömmen</a:t>
            </a:r>
            <a:endParaRPr lang="fi-FI" b="1" dirty="0">
              <a:solidFill>
                <a:srgbClr val="CC0099"/>
              </a:solidFill>
            </a:endParaRPr>
          </a:p>
        </p:txBody>
      </p:sp>
      <p:sp>
        <p:nvSpPr>
          <p:cNvPr id="3" name="Platshållare för innehåll 2"/>
          <p:cNvSpPr>
            <a:spLocks noGrp="1"/>
          </p:cNvSpPr>
          <p:nvPr>
            <p:ph sz="half" idx="1"/>
          </p:nvPr>
        </p:nvSpPr>
        <p:spPr>
          <a:xfrm>
            <a:off x="838200" y="1825624"/>
            <a:ext cx="5237480" cy="4676775"/>
          </a:xfrm>
        </p:spPr>
        <p:txBody>
          <a:bodyPr>
            <a:normAutofit fontScale="25000" lnSpcReduction="20000"/>
          </a:bodyPr>
          <a:lstStyle/>
          <a:p>
            <a:r>
              <a:rPr lang="fi-FI" sz="6000" b="1" dirty="0" err="1">
                <a:latin typeface="+mj-lt"/>
              </a:rPr>
              <a:t>Gemensam</a:t>
            </a:r>
            <a:r>
              <a:rPr lang="fi-FI" sz="6000" b="1" dirty="0">
                <a:latin typeface="+mj-lt"/>
              </a:rPr>
              <a:t> </a:t>
            </a:r>
            <a:r>
              <a:rPr lang="fi-FI" sz="6000" b="1" dirty="0" err="1">
                <a:latin typeface="+mj-lt"/>
              </a:rPr>
              <a:t>lunch</a:t>
            </a:r>
            <a:r>
              <a:rPr lang="fi-FI" sz="6000" b="1" dirty="0">
                <a:latin typeface="+mj-lt"/>
              </a:rPr>
              <a:t> </a:t>
            </a:r>
            <a:endParaRPr lang="fi-FI" sz="6000" dirty="0">
              <a:latin typeface="+mj-lt"/>
            </a:endParaRPr>
          </a:p>
          <a:p>
            <a:r>
              <a:rPr lang="fi-FI" sz="6000" b="1" dirty="0" err="1">
                <a:latin typeface="+mj-lt"/>
              </a:rPr>
              <a:t>Samling</a:t>
            </a:r>
            <a:r>
              <a:rPr lang="fi-FI" sz="6000" b="1" dirty="0">
                <a:latin typeface="+mj-lt"/>
              </a:rPr>
              <a:t>:</a:t>
            </a:r>
            <a:endParaRPr lang="fi-FI" sz="6000" dirty="0">
              <a:latin typeface="+mj-lt"/>
            </a:endParaRPr>
          </a:p>
          <a:p>
            <a:pPr lvl="0"/>
            <a:r>
              <a:rPr lang="fi-FI" sz="6000" dirty="0">
                <a:latin typeface="+mj-lt"/>
              </a:rPr>
              <a:t>En </a:t>
            </a:r>
            <a:r>
              <a:rPr lang="fi-FI" sz="6000" dirty="0" err="1">
                <a:latin typeface="+mj-lt"/>
              </a:rPr>
              <a:t>kort</a:t>
            </a:r>
            <a:r>
              <a:rPr lang="fi-FI" sz="6000" dirty="0">
                <a:latin typeface="+mj-lt"/>
              </a:rPr>
              <a:t> </a:t>
            </a:r>
            <a:r>
              <a:rPr lang="fi-FI" sz="6000" dirty="0" err="1">
                <a:latin typeface="+mj-lt"/>
              </a:rPr>
              <a:t>andakt</a:t>
            </a:r>
            <a:r>
              <a:rPr lang="fi-FI" sz="6000" dirty="0">
                <a:latin typeface="+mj-lt"/>
              </a:rPr>
              <a:t>, en </a:t>
            </a:r>
            <a:r>
              <a:rPr lang="fi-FI" sz="6000" dirty="0" err="1">
                <a:latin typeface="+mj-lt"/>
              </a:rPr>
              <a:t>tanke</a:t>
            </a:r>
            <a:r>
              <a:rPr lang="fi-FI" sz="6000" dirty="0">
                <a:latin typeface="+mj-lt"/>
              </a:rPr>
              <a:t> </a:t>
            </a:r>
            <a:r>
              <a:rPr lang="fi-FI" sz="6000" dirty="0" err="1">
                <a:latin typeface="+mj-lt"/>
              </a:rPr>
              <a:t>eller</a:t>
            </a:r>
            <a:r>
              <a:rPr lang="fi-FI" sz="6000" dirty="0">
                <a:latin typeface="+mj-lt"/>
              </a:rPr>
              <a:t> en </a:t>
            </a:r>
            <a:r>
              <a:rPr lang="fi-FI" sz="6000" dirty="0" err="1">
                <a:latin typeface="+mj-lt"/>
              </a:rPr>
              <a:t>bön</a:t>
            </a:r>
            <a:endParaRPr lang="fi-FI" sz="6000" dirty="0">
              <a:latin typeface="+mj-lt"/>
            </a:endParaRPr>
          </a:p>
          <a:p>
            <a:pPr lvl="0"/>
            <a:r>
              <a:rPr lang="fi-FI" sz="6000" dirty="0" err="1">
                <a:latin typeface="+mj-lt"/>
              </a:rPr>
              <a:t>Berätta</a:t>
            </a:r>
            <a:r>
              <a:rPr lang="fi-FI" sz="6000" dirty="0">
                <a:latin typeface="+mj-lt"/>
              </a:rPr>
              <a:t> </a:t>
            </a:r>
            <a:r>
              <a:rPr lang="fi-FI" sz="6000" dirty="0" err="1">
                <a:latin typeface="+mj-lt"/>
              </a:rPr>
              <a:t>hur</a:t>
            </a:r>
            <a:r>
              <a:rPr lang="fi-FI" sz="6000" dirty="0">
                <a:latin typeface="+mj-lt"/>
              </a:rPr>
              <a:t> </a:t>
            </a:r>
            <a:r>
              <a:rPr lang="fi-FI" sz="6000" dirty="0" err="1">
                <a:latin typeface="+mj-lt"/>
              </a:rPr>
              <a:t>ni</a:t>
            </a:r>
            <a:r>
              <a:rPr lang="fi-FI" sz="6000" dirty="0">
                <a:latin typeface="+mj-lt"/>
              </a:rPr>
              <a:t> </a:t>
            </a:r>
            <a:r>
              <a:rPr lang="fi-FI" sz="6000" dirty="0" err="1">
                <a:latin typeface="+mj-lt"/>
              </a:rPr>
              <a:t>kommer</a:t>
            </a:r>
            <a:r>
              <a:rPr lang="fi-FI" sz="6000" dirty="0">
                <a:latin typeface="+mj-lt"/>
              </a:rPr>
              <a:t> </a:t>
            </a:r>
            <a:r>
              <a:rPr lang="fi-FI" sz="6000" dirty="0" err="1">
                <a:latin typeface="+mj-lt"/>
              </a:rPr>
              <a:t>att</a:t>
            </a:r>
            <a:r>
              <a:rPr lang="fi-FI" sz="6000" dirty="0">
                <a:latin typeface="+mj-lt"/>
              </a:rPr>
              <a:t> </a:t>
            </a:r>
            <a:r>
              <a:rPr lang="fi-FI" sz="6000" dirty="0" err="1">
                <a:latin typeface="+mj-lt"/>
              </a:rPr>
              <a:t>jobba</a:t>
            </a:r>
            <a:r>
              <a:rPr lang="fi-FI" sz="6000" dirty="0">
                <a:latin typeface="+mj-lt"/>
              </a:rPr>
              <a:t> </a:t>
            </a:r>
            <a:r>
              <a:rPr lang="fi-FI" sz="6000" dirty="0" err="1">
                <a:latin typeface="+mj-lt"/>
              </a:rPr>
              <a:t>och</a:t>
            </a:r>
            <a:r>
              <a:rPr lang="fi-FI" sz="6000" dirty="0">
                <a:latin typeface="+mj-lt"/>
              </a:rPr>
              <a:t> </a:t>
            </a:r>
            <a:r>
              <a:rPr lang="fi-FI" sz="6000" dirty="0" err="1">
                <a:latin typeface="+mj-lt"/>
              </a:rPr>
              <a:t>ta</a:t>
            </a:r>
            <a:r>
              <a:rPr lang="fi-FI" sz="6000" dirty="0">
                <a:latin typeface="+mj-lt"/>
              </a:rPr>
              <a:t> en </a:t>
            </a:r>
            <a:r>
              <a:rPr lang="fi-FI" sz="6000" dirty="0" err="1">
                <a:latin typeface="+mj-lt"/>
              </a:rPr>
              <a:t>bekanstskapsrunda</a:t>
            </a:r>
            <a:r>
              <a:rPr lang="fi-FI" sz="6000" dirty="0">
                <a:latin typeface="+mj-lt"/>
              </a:rPr>
              <a:t>. </a:t>
            </a:r>
            <a:r>
              <a:rPr lang="fi-FI" sz="6000" dirty="0" err="1">
                <a:latin typeface="+mj-lt"/>
              </a:rPr>
              <a:t>Sträva</a:t>
            </a:r>
            <a:r>
              <a:rPr lang="fi-FI" sz="6000" dirty="0">
                <a:latin typeface="+mj-lt"/>
              </a:rPr>
              <a:t> </a:t>
            </a:r>
            <a:r>
              <a:rPr lang="fi-FI" sz="6000" dirty="0" err="1">
                <a:latin typeface="+mj-lt"/>
              </a:rPr>
              <a:t>till</a:t>
            </a:r>
            <a:r>
              <a:rPr lang="fi-FI" sz="6000" dirty="0">
                <a:latin typeface="+mj-lt"/>
              </a:rPr>
              <a:t> en </a:t>
            </a:r>
            <a:r>
              <a:rPr lang="fi-FI" sz="6000" dirty="0" err="1">
                <a:latin typeface="+mj-lt"/>
              </a:rPr>
              <a:t>trygg</a:t>
            </a:r>
            <a:r>
              <a:rPr lang="fi-FI" sz="6000" dirty="0">
                <a:latin typeface="+mj-lt"/>
              </a:rPr>
              <a:t> </a:t>
            </a:r>
            <a:r>
              <a:rPr lang="fi-FI" sz="6000" dirty="0" err="1">
                <a:latin typeface="+mj-lt"/>
              </a:rPr>
              <a:t>atmosfär</a:t>
            </a:r>
            <a:r>
              <a:rPr lang="fi-FI" sz="6000" dirty="0">
                <a:latin typeface="+mj-lt"/>
              </a:rPr>
              <a:t>.</a:t>
            </a:r>
          </a:p>
          <a:p>
            <a:pPr lvl="0"/>
            <a:r>
              <a:rPr lang="fi-FI" sz="6000" dirty="0" err="1">
                <a:latin typeface="+mj-lt"/>
              </a:rPr>
              <a:t>Lägg</a:t>
            </a:r>
            <a:r>
              <a:rPr lang="fi-FI" sz="6000" dirty="0">
                <a:latin typeface="+mj-lt"/>
              </a:rPr>
              <a:t> </a:t>
            </a:r>
            <a:r>
              <a:rPr lang="fi-FI" sz="6000" dirty="0" err="1">
                <a:latin typeface="+mj-lt"/>
              </a:rPr>
              <a:t>ut</a:t>
            </a:r>
            <a:r>
              <a:rPr lang="fi-FI" sz="6000" dirty="0">
                <a:latin typeface="+mj-lt"/>
              </a:rPr>
              <a:t> </a:t>
            </a:r>
            <a:r>
              <a:rPr lang="fi-FI" sz="6000" dirty="0" err="1">
                <a:latin typeface="+mj-lt"/>
              </a:rPr>
              <a:t>bildkorten</a:t>
            </a:r>
            <a:r>
              <a:rPr lang="fi-FI" sz="6000" dirty="0">
                <a:latin typeface="+mj-lt"/>
              </a:rPr>
              <a:t> </a:t>
            </a:r>
            <a:r>
              <a:rPr lang="fi-FI" sz="6000" dirty="0" err="1">
                <a:latin typeface="+mj-lt"/>
              </a:rPr>
              <a:t>på</a:t>
            </a:r>
            <a:r>
              <a:rPr lang="fi-FI" sz="6000" dirty="0">
                <a:latin typeface="+mj-lt"/>
              </a:rPr>
              <a:t> </a:t>
            </a:r>
            <a:r>
              <a:rPr lang="fi-FI" sz="6000" dirty="0" err="1">
                <a:latin typeface="+mj-lt"/>
              </a:rPr>
              <a:t>golvet</a:t>
            </a:r>
            <a:r>
              <a:rPr lang="fi-FI" sz="6000" dirty="0">
                <a:latin typeface="+mj-lt"/>
              </a:rPr>
              <a:t>. </a:t>
            </a:r>
            <a:r>
              <a:rPr lang="fi-FI" sz="6000" dirty="0" err="1">
                <a:latin typeface="+mj-lt"/>
              </a:rPr>
              <a:t>Välj</a:t>
            </a:r>
            <a:r>
              <a:rPr lang="fi-FI" sz="6000" dirty="0">
                <a:latin typeface="+mj-lt"/>
              </a:rPr>
              <a:t> en bild </a:t>
            </a:r>
            <a:r>
              <a:rPr lang="fi-FI" sz="6000" dirty="0" err="1">
                <a:latin typeface="+mj-lt"/>
              </a:rPr>
              <a:t>som</a:t>
            </a:r>
            <a:r>
              <a:rPr lang="fi-FI" sz="6000" dirty="0">
                <a:latin typeface="+mj-lt"/>
              </a:rPr>
              <a:t> </a:t>
            </a:r>
            <a:r>
              <a:rPr lang="fi-FI" sz="6000" dirty="0" err="1">
                <a:latin typeface="+mj-lt"/>
              </a:rPr>
              <a:t>passar</a:t>
            </a:r>
            <a:r>
              <a:rPr lang="fi-FI" sz="6000" dirty="0">
                <a:latin typeface="+mj-lt"/>
              </a:rPr>
              <a:t> in i </a:t>
            </a:r>
            <a:r>
              <a:rPr lang="fi-FI" sz="6000" dirty="0" err="1">
                <a:latin typeface="+mj-lt"/>
              </a:rPr>
              <a:t>tanken</a:t>
            </a:r>
            <a:r>
              <a:rPr lang="fi-FI" sz="6000" dirty="0">
                <a:latin typeface="+mj-lt"/>
              </a:rPr>
              <a:t> ”</a:t>
            </a:r>
            <a:r>
              <a:rPr lang="fi-FI" sz="6000" dirty="0" err="1">
                <a:latin typeface="+mj-lt"/>
              </a:rPr>
              <a:t>Hur</a:t>
            </a:r>
            <a:r>
              <a:rPr lang="fi-FI" sz="6000" dirty="0">
                <a:latin typeface="+mj-lt"/>
              </a:rPr>
              <a:t> </a:t>
            </a:r>
            <a:r>
              <a:rPr lang="fi-FI" sz="6000" dirty="0" err="1">
                <a:latin typeface="+mj-lt"/>
              </a:rPr>
              <a:t>jag</a:t>
            </a:r>
            <a:r>
              <a:rPr lang="fi-FI" sz="6000" dirty="0">
                <a:latin typeface="+mj-lt"/>
              </a:rPr>
              <a:t> </a:t>
            </a:r>
            <a:r>
              <a:rPr lang="fi-FI" sz="6000" dirty="0" err="1">
                <a:latin typeface="+mj-lt"/>
              </a:rPr>
              <a:t>känner</a:t>
            </a:r>
            <a:r>
              <a:rPr lang="fi-FI" sz="6000" dirty="0">
                <a:latin typeface="+mj-lt"/>
              </a:rPr>
              <a:t> </a:t>
            </a:r>
            <a:r>
              <a:rPr lang="fi-FI" sz="6000" dirty="0" err="1">
                <a:latin typeface="+mj-lt"/>
              </a:rPr>
              <a:t>när</a:t>
            </a:r>
            <a:r>
              <a:rPr lang="fi-FI" sz="6000" dirty="0">
                <a:latin typeface="+mj-lt"/>
              </a:rPr>
              <a:t> </a:t>
            </a:r>
            <a:r>
              <a:rPr lang="fi-FI" sz="6000" dirty="0" err="1">
                <a:latin typeface="+mj-lt"/>
              </a:rPr>
              <a:t>jag</a:t>
            </a:r>
            <a:r>
              <a:rPr lang="fi-FI" sz="6000" dirty="0">
                <a:latin typeface="+mj-lt"/>
              </a:rPr>
              <a:t> </a:t>
            </a:r>
            <a:r>
              <a:rPr lang="fi-FI" sz="6000" dirty="0" err="1">
                <a:latin typeface="+mj-lt"/>
              </a:rPr>
              <a:t>tänker</a:t>
            </a:r>
            <a:r>
              <a:rPr lang="fi-FI" sz="6000" dirty="0">
                <a:latin typeface="+mj-lt"/>
              </a:rPr>
              <a:t> </a:t>
            </a:r>
            <a:r>
              <a:rPr lang="fi-FI" sz="6000" dirty="0" err="1">
                <a:latin typeface="+mj-lt"/>
              </a:rPr>
              <a:t>på</a:t>
            </a:r>
            <a:r>
              <a:rPr lang="fi-FI" sz="6000" dirty="0">
                <a:latin typeface="+mj-lt"/>
              </a:rPr>
              <a:t> </a:t>
            </a:r>
            <a:r>
              <a:rPr lang="fi-FI" sz="6000" dirty="0" err="1">
                <a:latin typeface="+mj-lt"/>
              </a:rPr>
              <a:t>pengar</a:t>
            </a:r>
            <a:r>
              <a:rPr lang="fi-FI" sz="6000" dirty="0">
                <a:latin typeface="+mj-lt"/>
              </a:rPr>
              <a:t>” </a:t>
            </a:r>
          </a:p>
          <a:p>
            <a:pPr lvl="0"/>
            <a:r>
              <a:rPr lang="fi-FI" sz="6000" dirty="0" err="1">
                <a:latin typeface="+mj-lt"/>
              </a:rPr>
              <a:t>Berättelse</a:t>
            </a:r>
            <a:r>
              <a:rPr lang="fi-FI" sz="6000" dirty="0">
                <a:latin typeface="+mj-lt"/>
              </a:rPr>
              <a:t> </a:t>
            </a:r>
            <a:r>
              <a:rPr lang="fi-FI" sz="6000" dirty="0" err="1">
                <a:latin typeface="+mj-lt"/>
              </a:rPr>
              <a:t>från</a:t>
            </a:r>
            <a:r>
              <a:rPr lang="fi-FI" sz="6000" dirty="0">
                <a:latin typeface="+mj-lt"/>
              </a:rPr>
              <a:t> </a:t>
            </a:r>
            <a:r>
              <a:rPr lang="fi-FI" sz="6000" dirty="0" err="1">
                <a:latin typeface="+mj-lt"/>
              </a:rPr>
              <a:t>riktiga</a:t>
            </a:r>
            <a:r>
              <a:rPr lang="fi-FI" sz="6000" dirty="0">
                <a:latin typeface="+mj-lt"/>
              </a:rPr>
              <a:t> livet, (en </a:t>
            </a:r>
            <a:r>
              <a:rPr lang="fi-FI" sz="6000" dirty="0" err="1">
                <a:latin typeface="+mj-lt"/>
              </a:rPr>
              <a:t>erfarenhetsexpert</a:t>
            </a:r>
            <a:r>
              <a:rPr lang="fi-FI" sz="6000" dirty="0">
                <a:latin typeface="+mj-lt"/>
              </a:rPr>
              <a:t>, en </a:t>
            </a:r>
            <a:r>
              <a:rPr lang="fi-FI" sz="6000" dirty="0" err="1">
                <a:latin typeface="+mj-lt"/>
              </a:rPr>
              <a:t>berättelse</a:t>
            </a:r>
            <a:r>
              <a:rPr lang="fi-FI" sz="6000" dirty="0">
                <a:latin typeface="+mj-lt"/>
              </a:rPr>
              <a:t> </a:t>
            </a:r>
            <a:r>
              <a:rPr lang="fi-FI" sz="6000" dirty="0" err="1">
                <a:latin typeface="+mj-lt"/>
              </a:rPr>
              <a:t>från</a:t>
            </a:r>
            <a:r>
              <a:rPr lang="fi-FI" sz="6000" dirty="0">
                <a:latin typeface="+mj-lt"/>
              </a:rPr>
              <a:t> en </a:t>
            </a:r>
            <a:r>
              <a:rPr lang="fi-FI" sz="6000" dirty="0" err="1">
                <a:latin typeface="+mj-lt"/>
              </a:rPr>
              <a:t>tidning</a:t>
            </a:r>
            <a:r>
              <a:rPr lang="fi-FI" sz="6000" dirty="0">
                <a:latin typeface="+mj-lt"/>
              </a:rPr>
              <a:t>?) </a:t>
            </a:r>
          </a:p>
          <a:p>
            <a:pPr lvl="0"/>
            <a:r>
              <a:rPr lang="fi-FI" sz="6000" dirty="0" err="1">
                <a:latin typeface="+mj-lt"/>
              </a:rPr>
              <a:t>Dela</a:t>
            </a:r>
            <a:r>
              <a:rPr lang="fi-FI" sz="6000" dirty="0">
                <a:latin typeface="+mj-lt"/>
              </a:rPr>
              <a:t> </a:t>
            </a:r>
            <a:r>
              <a:rPr lang="fi-FI" sz="6000" dirty="0" err="1">
                <a:latin typeface="+mj-lt"/>
              </a:rPr>
              <a:t>ut</a:t>
            </a:r>
            <a:r>
              <a:rPr lang="fi-FI" sz="6000" dirty="0">
                <a:latin typeface="+mj-lt"/>
              </a:rPr>
              <a:t> </a:t>
            </a:r>
            <a:r>
              <a:rPr lang="fi-FI" sz="6000" dirty="0" err="1">
                <a:latin typeface="+mj-lt"/>
              </a:rPr>
              <a:t>det</a:t>
            </a:r>
            <a:r>
              <a:rPr lang="fi-FI" sz="6000" dirty="0">
                <a:latin typeface="+mj-lt"/>
              </a:rPr>
              <a:t> </a:t>
            </a:r>
            <a:r>
              <a:rPr lang="fi-FI" sz="6000" dirty="0" err="1">
                <a:latin typeface="+mj-lt"/>
              </a:rPr>
              <a:t>tomma</a:t>
            </a:r>
            <a:r>
              <a:rPr lang="fi-FI" sz="6000" dirty="0">
                <a:latin typeface="+mj-lt"/>
              </a:rPr>
              <a:t> </a:t>
            </a:r>
            <a:r>
              <a:rPr lang="fi-FI" sz="6000" dirty="0" err="1">
                <a:latin typeface="+mj-lt"/>
              </a:rPr>
              <a:t>häftet</a:t>
            </a:r>
            <a:r>
              <a:rPr lang="fi-FI" sz="6000" dirty="0">
                <a:latin typeface="+mj-lt"/>
              </a:rPr>
              <a:t>. I </a:t>
            </a:r>
            <a:r>
              <a:rPr lang="fi-FI" sz="6000" dirty="0" err="1">
                <a:latin typeface="+mj-lt"/>
              </a:rPr>
              <a:t>häftet</a:t>
            </a:r>
            <a:r>
              <a:rPr lang="fi-FI" sz="6000" dirty="0">
                <a:latin typeface="+mj-lt"/>
              </a:rPr>
              <a:t> </a:t>
            </a:r>
            <a:r>
              <a:rPr lang="fi-FI" sz="6000" dirty="0" err="1">
                <a:latin typeface="+mj-lt"/>
              </a:rPr>
              <a:t>skriver</a:t>
            </a:r>
            <a:r>
              <a:rPr lang="fi-FI" sz="6000" dirty="0">
                <a:latin typeface="+mj-lt"/>
              </a:rPr>
              <a:t> du in </a:t>
            </a:r>
            <a:r>
              <a:rPr lang="fi-FI" sz="6000" dirty="0" err="1">
                <a:latin typeface="+mj-lt"/>
              </a:rPr>
              <a:t>olika</a:t>
            </a:r>
            <a:r>
              <a:rPr lang="fi-FI" sz="6000" dirty="0">
                <a:latin typeface="+mj-lt"/>
              </a:rPr>
              <a:t> </a:t>
            </a:r>
            <a:r>
              <a:rPr lang="fi-FI" sz="6000" dirty="0" err="1">
                <a:latin typeface="+mj-lt"/>
              </a:rPr>
              <a:t>kategorier</a:t>
            </a:r>
            <a:r>
              <a:rPr lang="fi-FI" sz="6000" dirty="0">
                <a:latin typeface="+mj-lt"/>
              </a:rPr>
              <a:t> för </a:t>
            </a:r>
            <a:r>
              <a:rPr lang="fi-FI" sz="6000" dirty="0" err="1">
                <a:latin typeface="+mj-lt"/>
              </a:rPr>
              <a:t>olika</a:t>
            </a:r>
            <a:r>
              <a:rPr lang="fi-FI" sz="6000" dirty="0">
                <a:latin typeface="+mj-lt"/>
              </a:rPr>
              <a:t> </a:t>
            </a:r>
            <a:r>
              <a:rPr lang="fi-FI" sz="6000" dirty="0" err="1">
                <a:latin typeface="+mj-lt"/>
              </a:rPr>
              <a:t>utgifter</a:t>
            </a:r>
            <a:r>
              <a:rPr lang="fi-FI" sz="6000" dirty="0">
                <a:latin typeface="+mj-lt"/>
              </a:rPr>
              <a:t>. Du </a:t>
            </a:r>
            <a:r>
              <a:rPr lang="fi-FI" sz="6000" dirty="0" err="1">
                <a:latin typeface="+mj-lt"/>
              </a:rPr>
              <a:t>kan</a:t>
            </a:r>
            <a:r>
              <a:rPr lang="fi-FI" sz="6000" dirty="0">
                <a:latin typeface="+mj-lt"/>
              </a:rPr>
              <a:t> </a:t>
            </a:r>
            <a:r>
              <a:rPr lang="fi-FI" sz="6000" dirty="0" err="1">
                <a:latin typeface="+mj-lt"/>
              </a:rPr>
              <a:t>skriva</a:t>
            </a:r>
            <a:r>
              <a:rPr lang="fi-FI" sz="6000" dirty="0">
                <a:latin typeface="+mj-lt"/>
              </a:rPr>
              <a:t> in </a:t>
            </a:r>
            <a:r>
              <a:rPr lang="fi-FI" sz="6000" dirty="0" err="1">
                <a:latin typeface="+mj-lt"/>
              </a:rPr>
              <a:t>recept</a:t>
            </a:r>
            <a:r>
              <a:rPr lang="fi-FI" sz="6000" dirty="0">
                <a:latin typeface="+mj-lt"/>
              </a:rPr>
              <a:t> </a:t>
            </a:r>
            <a:r>
              <a:rPr lang="fi-FI" sz="6000" dirty="0" err="1">
                <a:latin typeface="+mj-lt"/>
              </a:rPr>
              <a:t>och</a:t>
            </a:r>
            <a:r>
              <a:rPr lang="fi-FI" sz="6000" dirty="0">
                <a:latin typeface="+mj-lt"/>
              </a:rPr>
              <a:t> </a:t>
            </a:r>
            <a:r>
              <a:rPr lang="fi-FI" sz="6000" dirty="0" err="1">
                <a:latin typeface="+mj-lt"/>
              </a:rPr>
              <a:t>din</a:t>
            </a:r>
            <a:r>
              <a:rPr lang="fi-FI" sz="6000" dirty="0">
                <a:latin typeface="+mj-lt"/>
              </a:rPr>
              <a:t> </a:t>
            </a:r>
            <a:r>
              <a:rPr lang="fi-FI" sz="6000" dirty="0" err="1">
                <a:latin typeface="+mj-lt"/>
              </a:rPr>
              <a:t>veckomatsedel</a:t>
            </a:r>
            <a:r>
              <a:rPr lang="fi-FI" sz="6000" dirty="0">
                <a:latin typeface="+mj-lt"/>
              </a:rPr>
              <a:t>.</a:t>
            </a:r>
          </a:p>
          <a:p>
            <a:pPr lvl="0"/>
            <a:r>
              <a:rPr lang="fi-FI" sz="6000" dirty="0" err="1">
                <a:latin typeface="+mj-lt"/>
              </a:rPr>
              <a:t>Dela</a:t>
            </a:r>
            <a:r>
              <a:rPr lang="fi-FI" sz="6000" dirty="0">
                <a:latin typeface="+mj-lt"/>
              </a:rPr>
              <a:t> </a:t>
            </a:r>
            <a:r>
              <a:rPr lang="fi-FI" sz="6000" dirty="0" err="1">
                <a:latin typeface="+mj-lt"/>
              </a:rPr>
              <a:t>ut</a:t>
            </a:r>
            <a:r>
              <a:rPr lang="fi-FI" sz="6000" dirty="0">
                <a:latin typeface="+mj-lt"/>
              </a:rPr>
              <a:t> </a:t>
            </a:r>
            <a:r>
              <a:rPr lang="fi-FI" sz="6000" dirty="0" err="1">
                <a:latin typeface="+mj-lt"/>
              </a:rPr>
              <a:t>infografen</a:t>
            </a:r>
            <a:r>
              <a:rPr lang="fi-FI" sz="6000" dirty="0">
                <a:latin typeface="+mj-lt"/>
              </a:rPr>
              <a:t> </a:t>
            </a:r>
            <a:r>
              <a:rPr lang="fi-FI" sz="6000" dirty="0" err="1">
                <a:latin typeface="+mj-lt"/>
              </a:rPr>
              <a:t>om</a:t>
            </a:r>
            <a:r>
              <a:rPr lang="fi-FI" sz="6000" dirty="0">
                <a:latin typeface="+mj-lt"/>
              </a:rPr>
              <a:t> </a:t>
            </a:r>
            <a:r>
              <a:rPr lang="fi-FI" sz="6000" dirty="0" err="1">
                <a:latin typeface="+mj-lt"/>
              </a:rPr>
              <a:t>utgifter</a:t>
            </a:r>
            <a:r>
              <a:rPr lang="fi-FI" sz="6000" dirty="0">
                <a:latin typeface="+mj-lt"/>
              </a:rPr>
              <a:t> </a:t>
            </a:r>
            <a:r>
              <a:rPr lang="fi-FI" sz="6000" dirty="0" err="1">
                <a:latin typeface="+mj-lt"/>
              </a:rPr>
              <a:t>och</a:t>
            </a:r>
            <a:r>
              <a:rPr lang="fi-FI" sz="6000" dirty="0">
                <a:latin typeface="+mj-lt"/>
              </a:rPr>
              <a:t> </a:t>
            </a:r>
            <a:r>
              <a:rPr lang="fi-FI" sz="6000" dirty="0" err="1">
                <a:latin typeface="+mj-lt"/>
              </a:rPr>
              <a:t>dela</a:t>
            </a:r>
            <a:r>
              <a:rPr lang="fi-FI" sz="6000" dirty="0">
                <a:latin typeface="+mj-lt"/>
              </a:rPr>
              <a:t> </a:t>
            </a:r>
            <a:r>
              <a:rPr lang="fi-FI" sz="6000" dirty="0" err="1">
                <a:latin typeface="+mj-lt"/>
              </a:rPr>
              <a:t>gruppen</a:t>
            </a:r>
            <a:r>
              <a:rPr lang="fi-FI" sz="6000" dirty="0">
                <a:latin typeface="+mj-lt"/>
              </a:rPr>
              <a:t> i par.</a:t>
            </a:r>
          </a:p>
          <a:p>
            <a:r>
              <a:rPr lang="fi-FI" sz="6000" b="1" dirty="0" err="1">
                <a:latin typeface="+mj-lt"/>
              </a:rPr>
              <a:t>Uppgift</a:t>
            </a:r>
            <a:r>
              <a:rPr lang="fi-FI" sz="6000" dirty="0">
                <a:latin typeface="+mj-lt"/>
              </a:rPr>
              <a:t>: </a:t>
            </a:r>
            <a:r>
              <a:rPr lang="fi-FI" sz="6000" dirty="0" err="1">
                <a:latin typeface="+mj-lt"/>
              </a:rPr>
              <a:t>Fundera</a:t>
            </a:r>
            <a:r>
              <a:rPr lang="fi-FI" sz="6000" dirty="0">
                <a:latin typeface="+mj-lt"/>
              </a:rPr>
              <a:t> </a:t>
            </a:r>
            <a:r>
              <a:rPr lang="fi-FI" sz="6000" dirty="0" err="1">
                <a:latin typeface="+mj-lt"/>
              </a:rPr>
              <a:t>tillsammans</a:t>
            </a:r>
            <a:r>
              <a:rPr lang="fi-FI" sz="6000" dirty="0">
                <a:latin typeface="+mj-lt"/>
              </a:rPr>
              <a:t> </a:t>
            </a:r>
            <a:r>
              <a:rPr lang="fi-FI" sz="6000" dirty="0" err="1">
                <a:latin typeface="+mj-lt"/>
              </a:rPr>
              <a:t>hur</a:t>
            </a:r>
            <a:r>
              <a:rPr lang="fi-FI" sz="6000" dirty="0">
                <a:latin typeface="+mj-lt"/>
              </a:rPr>
              <a:t> </a:t>
            </a:r>
            <a:r>
              <a:rPr lang="fi-FI" sz="6000" dirty="0" err="1">
                <a:latin typeface="+mj-lt"/>
              </a:rPr>
              <a:t>mycket</a:t>
            </a:r>
            <a:r>
              <a:rPr lang="fi-FI" sz="6000" dirty="0">
                <a:latin typeface="+mj-lt"/>
              </a:rPr>
              <a:t> </a:t>
            </a:r>
            <a:r>
              <a:rPr lang="fi-FI" sz="6000" dirty="0" err="1">
                <a:latin typeface="+mj-lt"/>
              </a:rPr>
              <a:t>det</a:t>
            </a:r>
            <a:r>
              <a:rPr lang="fi-FI" sz="6000" dirty="0">
                <a:latin typeface="+mj-lt"/>
              </a:rPr>
              <a:t> </a:t>
            </a:r>
            <a:r>
              <a:rPr lang="fi-FI" sz="6000" dirty="0" err="1">
                <a:latin typeface="+mj-lt"/>
              </a:rPr>
              <a:t>går</a:t>
            </a:r>
            <a:r>
              <a:rPr lang="fi-FI" sz="6000" dirty="0">
                <a:latin typeface="+mj-lt"/>
              </a:rPr>
              <a:t> </a:t>
            </a:r>
            <a:r>
              <a:rPr lang="fi-FI" sz="6000" dirty="0" err="1">
                <a:latin typeface="+mj-lt"/>
              </a:rPr>
              <a:t>åt</a:t>
            </a:r>
            <a:r>
              <a:rPr lang="fi-FI" sz="6000" dirty="0">
                <a:latin typeface="+mj-lt"/>
              </a:rPr>
              <a:t> </a:t>
            </a:r>
            <a:r>
              <a:rPr lang="fi-FI" sz="6000" dirty="0" err="1">
                <a:latin typeface="+mj-lt"/>
              </a:rPr>
              <a:t>till</a:t>
            </a:r>
            <a:r>
              <a:rPr lang="fi-FI" sz="6000" dirty="0">
                <a:latin typeface="+mj-lt"/>
              </a:rPr>
              <a:t> </a:t>
            </a:r>
            <a:r>
              <a:rPr lang="fi-FI" sz="6000" dirty="0" err="1">
                <a:latin typeface="+mj-lt"/>
              </a:rPr>
              <a:t>mat</a:t>
            </a:r>
            <a:r>
              <a:rPr lang="fi-FI" sz="6000" dirty="0">
                <a:latin typeface="+mj-lt"/>
              </a:rPr>
              <a:t> </a:t>
            </a:r>
            <a:r>
              <a:rPr lang="fi-FI" sz="6000" dirty="0" err="1">
                <a:latin typeface="+mj-lt"/>
              </a:rPr>
              <a:t>och</a:t>
            </a:r>
            <a:r>
              <a:rPr lang="fi-FI" sz="6000" dirty="0">
                <a:latin typeface="+mj-lt"/>
              </a:rPr>
              <a:t> </a:t>
            </a:r>
            <a:r>
              <a:rPr lang="fi-FI" sz="6000" dirty="0" err="1">
                <a:latin typeface="+mj-lt"/>
              </a:rPr>
              <a:t>till</a:t>
            </a:r>
            <a:r>
              <a:rPr lang="fi-FI" sz="6000" dirty="0">
                <a:latin typeface="+mj-lt"/>
              </a:rPr>
              <a:t> </a:t>
            </a:r>
            <a:r>
              <a:rPr lang="fi-FI" sz="6000" dirty="0" err="1">
                <a:latin typeface="+mj-lt"/>
              </a:rPr>
              <a:t>andra</a:t>
            </a:r>
            <a:r>
              <a:rPr lang="fi-FI" sz="6000" dirty="0">
                <a:latin typeface="+mj-lt"/>
              </a:rPr>
              <a:t> </a:t>
            </a:r>
            <a:r>
              <a:rPr lang="fi-FI" sz="6000" dirty="0" err="1">
                <a:latin typeface="+mj-lt"/>
              </a:rPr>
              <a:t>utgifter</a:t>
            </a:r>
            <a:r>
              <a:rPr lang="fi-FI" sz="6000" dirty="0">
                <a:latin typeface="+mj-lt"/>
              </a:rPr>
              <a:t> per </a:t>
            </a:r>
            <a:r>
              <a:rPr lang="fi-FI" sz="6000" dirty="0" err="1">
                <a:latin typeface="+mj-lt"/>
              </a:rPr>
              <a:t>månad</a:t>
            </a:r>
            <a:r>
              <a:rPr lang="fi-FI" sz="6000" dirty="0">
                <a:latin typeface="+mj-lt"/>
              </a:rPr>
              <a:t>. </a:t>
            </a:r>
            <a:r>
              <a:rPr lang="fi-FI" sz="6000" dirty="0" err="1">
                <a:latin typeface="+mj-lt"/>
              </a:rPr>
              <a:t>Jämför</a:t>
            </a:r>
            <a:r>
              <a:rPr lang="fi-FI" sz="6000" dirty="0">
                <a:latin typeface="+mj-lt"/>
              </a:rPr>
              <a:t> </a:t>
            </a:r>
            <a:r>
              <a:rPr lang="fi-FI" sz="6000" dirty="0" err="1">
                <a:latin typeface="+mj-lt"/>
              </a:rPr>
              <a:t>med</a:t>
            </a:r>
            <a:r>
              <a:rPr lang="fi-FI" sz="6000" dirty="0">
                <a:latin typeface="+mj-lt"/>
              </a:rPr>
              <a:t> </a:t>
            </a:r>
            <a:r>
              <a:rPr lang="fi-FI" sz="6000" dirty="0" err="1">
                <a:latin typeface="+mj-lt"/>
              </a:rPr>
              <a:t>infografen</a:t>
            </a:r>
            <a:r>
              <a:rPr lang="fi-FI" sz="6000" dirty="0">
                <a:latin typeface="+mj-lt"/>
              </a:rPr>
              <a:t>. </a:t>
            </a:r>
            <a:r>
              <a:rPr lang="fi-FI" sz="6000" dirty="0" err="1">
                <a:latin typeface="+mj-lt"/>
              </a:rPr>
              <a:t>Stämmer</a:t>
            </a:r>
            <a:r>
              <a:rPr lang="fi-FI" sz="6000" dirty="0">
                <a:latin typeface="+mj-lt"/>
              </a:rPr>
              <a:t> </a:t>
            </a:r>
            <a:r>
              <a:rPr lang="fi-FI" sz="6000" dirty="0" err="1">
                <a:latin typeface="+mj-lt"/>
              </a:rPr>
              <a:t>infografen</a:t>
            </a:r>
            <a:r>
              <a:rPr lang="fi-FI" sz="6000" dirty="0">
                <a:latin typeface="+mj-lt"/>
              </a:rPr>
              <a:t> </a:t>
            </a:r>
            <a:r>
              <a:rPr lang="fi-FI" sz="6000" dirty="0" err="1">
                <a:latin typeface="+mj-lt"/>
              </a:rPr>
              <a:t>med</a:t>
            </a:r>
            <a:r>
              <a:rPr lang="fi-FI" sz="6000" dirty="0">
                <a:latin typeface="+mj-lt"/>
              </a:rPr>
              <a:t> </a:t>
            </a:r>
            <a:r>
              <a:rPr lang="fi-FI" sz="6000" dirty="0" err="1">
                <a:latin typeface="+mj-lt"/>
              </a:rPr>
              <a:t>dina</a:t>
            </a:r>
            <a:r>
              <a:rPr lang="fi-FI" sz="6000" dirty="0">
                <a:latin typeface="+mj-lt"/>
              </a:rPr>
              <a:t> </a:t>
            </a:r>
            <a:r>
              <a:rPr lang="fi-FI" sz="6000" dirty="0" err="1">
                <a:latin typeface="+mj-lt"/>
              </a:rPr>
              <a:t>utgifter</a:t>
            </a:r>
            <a:r>
              <a:rPr lang="fi-FI" sz="6000" dirty="0">
                <a:latin typeface="+mj-lt"/>
              </a:rPr>
              <a:t>? </a:t>
            </a:r>
            <a:r>
              <a:rPr lang="fi-FI" sz="6000" dirty="0" err="1">
                <a:latin typeface="+mj-lt"/>
              </a:rPr>
              <a:t>Idén</a:t>
            </a:r>
            <a:r>
              <a:rPr lang="fi-FI" sz="6000" dirty="0">
                <a:latin typeface="+mj-lt"/>
              </a:rPr>
              <a:t> </a:t>
            </a:r>
            <a:r>
              <a:rPr lang="fi-FI" sz="6000" dirty="0" err="1">
                <a:latin typeface="+mj-lt"/>
              </a:rPr>
              <a:t>med</a:t>
            </a:r>
            <a:r>
              <a:rPr lang="fi-FI" sz="6000" dirty="0">
                <a:latin typeface="+mj-lt"/>
              </a:rPr>
              <a:t> </a:t>
            </a:r>
            <a:r>
              <a:rPr lang="fi-FI" sz="6000" dirty="0" err="1">
                <a:latin typeface="+mj-lt"/>
              </a:rPr>
              <a:t>uppgiften</a:t>
            </a:r>
            <a:r>
              <a:rPr lang="fi-FI" sz="6000" dirty="0">
                <a:latin typeface="+mj-lt"/>
              </a:rPr>
              <a:t> </a:t>
            </a:r>
            <a:r>
              <a:rPr lang="fi-FI" sz="6000" dirty="0" err="1">
                <a:latin typeface="+mj-lt"/>
              </a:rPr>
              <a:t>är</a:t>
            </a:r>
            <a:r>
              <a:rPr lang="fi-FI" sz="6000" dirty="0">
                <a:latin typeface="+mj-lt"/>
              </a:rPr>
              <a:t> </a:t>
            </a:r>
            <a:r>
              <a:rPr lang="fi-FI" sz="6000" dirty="0" err="1">
                <a:latin typeface="+mj-lt"/>
              </a:rPr>
              <a:t>att</a:t>
            </a:r>
            <a:r>
              <a:rPr lang="fi-FI" sz="6000" dirty="0">
                <a:latin typeface="+mj-lt"/>
              </a:rPr>
              <a:t> </a:t>
            </a:r>
            <a:r>
              <a:rPr lang="fi-FI" sz="6000" dirty="0" err="1">
                <a:latin typeface="+mj-lt"/>
              </a:rPr>
              <a:t>väcka</a:t>
            </a:r>
            <a:r>
              <a:rPr lang="fi-FI" sz="6000" dirty="0">
                <a:latin typeface="+mj-lt"/>
              </a:rPr>
              <a:t> </a:t>
            </a:r>
            <a:r>
              <a:rPr lang="fi-FI" sz="6000" dirty="0" err="1">
                <a:latin typeface="+mj-lt"/>
              </a:rPr>
              <a:t>tanken</a:t>
            </a:r>
            <a:r>
              <a:rPr lang="fi-FI" sz="6000" dirty="0">
                <a:latin typeface="+mj-lt"/>
              </a:rPr>
              <a:t> </a:t>
            </a:r>
            <a:r>
              <a:rPr lang="fi-FI" sz="6000" dirty="0" err="1">
                <a:latin typeface="+mj-lt"/>
              </a:rPr>
              <a:t>hur</a:t>
            </a:r>
            <a:r>
              <a:rPr lang="fi-FI" sz="6000" dirty="0">
                <a:latin typeface="+mj-lt"/>
              </a:rPr>
              <a:t> </a:t>
            </a:r>
            <a:r>
              <a:rPr lang="fi-FI" sz="6000" dirty="0" err="1">
                <a:latin typeface="+mj-lt"/>
              </a:rPr>
              <a:t>mycket</a:t>
            </a:r>
            <a:r>
              <a:rPr lang="fi-FI" sz="6000" dirty="0">
                <a:latin typeface="+mj-lt"/>
              </a:rPr>
              <a:t> </a:t>
            </a:r>
            <a:r>
              <a:rPr lang="fi-FI" sz="6000" dirty="0" err="1">
                <a:latin typeface="+mj-lt"/>
              </a:rPr>
              <a:t>det</a:t>
            </a:r>
            <a:r>
              <a:rPr lang="fi-FI" sz="6000" dirty="0">
                <a:latin typeface="+mj-lt"/>
              </a:rPr>
              <a:t> </a:t>
            </a:r>
            <a:r>
              <a:rPr lang="fi-FI" sz="6000" dirty="0" err="1">
                <a:latin typeface="+mj-lt"/>
              </a:rPr>
              <a:t>går</a:t>
            </a:r>
            <a:r>
              <a:rPr lang="fi-FI" sz="6000" dirty="0">
                <a:latin typeface="+mj-lt"/>
              </a:rPr>
              <a:t> </a:t>
            </a:r>
            <a:r>
              <a:rPr lang="fi-FI" sz="6000" dirty="0" err="1">
                <a:latin typeface="+mj-lt"/>
              </a:rPr>
              <a:t>åt</a:t>
            </a:r>
            <a:r>
              <a:rPr lang="fi-FI" sz="6000" dirty="0">
                <a:latin typeface="+mj-lt"/>
              </a:rPr>
              <a:t> </a:t>
            </a:r>
            <a:r>
              <a:rPr lang="fi-FI" sz="6000" dirty="0" err="1">
                <a:latin typeface="+mj-lt"/>
              </a:rPr>
              <a:t>till</a:t>
            </a:r>
            <a:r>
              <a:rPr lang="fi-FI" sz="6000" dirty="0">
                <a:latin typeface="+mj-lt"/>
              </a:rPr>
              <a:t> </a:t>
            </a:r>
            <a:r>
              <a:rPr lang="fi-FI" sz="6000" dirty="0" err="1">
                <a:latin typeface="+mj-lt"/>
              </a:rPr>
              <a:t>vad</a:t>
            </a:r>
            <a:r>
              <a:rPr lang="fi-FI" sz="6000" dirty="0">
                <a:latin typeface="+mj-lt"/>
              </a:rPr>
              <a:t>.</a:t>
            </a:r>
          </a:p>
          <a:p>
            <a:pPr lvl="0"/>
            <a:r>
              <a:rPr lang="fi-FI" sz="6000" dirty="0" err="1">
                <a:latin typeface="+mj-lt"/>
              </a:rPr>
              <a:t>Avsluta</a:t>
            </a:r>
            <a:r>
              <a:rPr lang="fi-FI" sz="6000" dirty="0">
                <a:latin typeface="+mj-lt"/>
              </a:rPr>
              <a:t> </a:t>
            </a:r>
            <a:r>
              <a:rPr lang="fi-FI" sz="6000" dirty="0" err="1">
                <a:latin typeface="+mj-lt"/>
              </a:rPr>
              <a:t>gruppen</a:t>
            </a:r>
            <a:r>
              <a:rPr lang="fi-FI" sz="6000" dirty="0">
                <a:latin typeface="+mj-lt"/>
              </a:rPr>
              <a:t> </a:t>
            </a:r>
            <a:r>
              <a:rPr lang="fi-FI" sz="6000" dirty="0" err="1">
                <a:latin typeface="+mj-lt"/>
              </a:rPr>
              <a:t>med</a:t>
            </a:r>
            <a:r>
              <a:rPr lang="fi-FI" sz="6000" dirty="0">
                <a:latin typeface="+mj-lt"/>
              </a:rPr>
              <a:t> </a:t>
            </a:r>
            <a:r>
              <a:rPr lang="fi-FI" sz="6000" dirty="0" err="1">
                <a:latin typeface="+mj-lt"/>
              </a:rPr>
              <a:t>bildkort</a:t>
            </a:r>
            <a:r>
              <a:rPr lang="fi-FI" sz="6000" dirty="0">
                <a:latin typeface="+mj-lt"/>
              </a:rPr>
              <a:t>, ”</a:t>
            </a:r>
            <a:r>
              <a:rPr lang="fi-FI" sz="6000" dirty="0" err="1">
                <a:latin typeface="+mj-lt"/>
              </a:rPr>
              <a:t>Hur</a:t>
            </a:r>
            <a:r>
              <a:rPr lang="fi-FI" sz="6000" dirty="0">
                <a:latin typeface="+mj-lt"/>
              </a:rPr>
              <a:t> </a:t>
            </a:r>
            <a:r>
              <a:rPr lang="fi-FI" sz="6000" dirty="0" err="1">
                <a:latin typeface="+mj-lt"/>
              </a:rPr>
              <a:t>jag</a:t>
            </a:r>
            <a:r>
              <a:rPr lang="fi-FI" sz="6000" dirty="0">
                <a:latin typeface="+mj-lt"/>
              </a:rPr>
              <a:t> </a:t>
            </a:r>
            <a:r>
              <a:rPr lang="fi-FI" sz="6000" dirty="0" err="1">
                <a:latin typeface="+mj-lt"/>
              </a:rPr>
              <a:t>skulle</a:t>
            </a:r>
            <a:r>
              <a:rPr lang="fi-FI" sz="6000" dirty="0">
                <a:latin typeface="+mj-lt"/>
              </a:rPr>
              <a:t> vilja </a:t>
            </a:r>
            <a:r>
              <a:rPr lang="fi-FI" sz="6000" dirty="0" err="1">
                <a:latin typeface="+mj-lt"/>
              </a:rPr>
              <a:t>tänka</a:t>
            </a:r>
            <a:r>
              <a:rPr lang="fi-FI" sz="6000" dirty="0">
                <a:latin typeface="+mj-lt"/>
              </a:rPr>
              <a:t> </a:t>
            </a:r>
            <a:r>
              <a:rPr lang="fi-FI" sz="6000" dirty="0" err="1">
                <a:latin typeface="+mj-lt"/>
              </a:rPr>
              <a:t>på</a:t>
            </a:r>
            <a:r>
              <a:rPr lang="fi-FI" sz="6000" dirty="0">
                <a:latin typeface="+mj-lt"/>
              </a:rPr>
              <a:t> </a:t>
            </a:r>
            <a:r>
              <a:rPr lang="fi-FI" sz="6000" dirty="0" err="1">
                <a:latin typeface="+mj-lt"/>
              </a:rPr>
              <a:t>pengar</a:t>
            </a:r>
            <a:r>
              <a:rPr lang="fi-FI" sz="6000" dirty="0">
                <a:latin typeface="+mj-lt"/>
              </a:rPr>
              <a:t>”?</a:t>
            </a:r>
          </a:p>
          <a:p>
            <a:pPr>
              <a:lnSpc>
                <a:spcPct val="170000"/>
              </a:lnSpc>
              <a:spcAft>
                <a:spcPts val="600"/>
              </a:spcAft>
            </a:pPr>
            <a:endParaRPr lang="fi-FI" sz="5600" dirty="0"/>
          </a:p>
        </p:txBody>
      </p:sp>
      <p:sp>
        <p:nvSpPr>
          <p:cNvPr id="4" name="Platshållare för innehåll 3"/>
          <p:cNvSpPr>
            <a:spLocks noGrp="1"/>
          </p:cNvSpPr>
          <p:nvPr>
            <p:ph sz="half" idx="2"/>
          </p:nvPr>
        </p:nvSpPr>
        <p:spPr>
          <a:xfrm>
            <a:off x="6172200" y="1825624"/>
            <a:ext cx="5318760" cy="4676775"/>
          </a:xfrm>
        </p:spPr>
        <p:txBody>
          <a:bodyPr>
            <a:normAutofit fontScale="25000" lnSpcReduction="20000"/>
          </a:bodyPr>
          <a:lstStyle/>
          <a:p>
            <a:endParaRPr lang="sv-SE" b="1" dirty="0">
              <a:latin typeface="+mj-lt"/>
            </a:endParaRPr>
          </a:p>
          <a:p>
            <a:pPr>
              <a:lnSpc>
                <a:spcPct val="120000"/>
              </a:lnSpc>
              <a:spcAft>
                <a:spcPts val="600"/>
              </a:spcAft>
            </a:pPr>
            <a:r>
              <a:rPr lang="fi-FI" sz="6000" b="1" dirty="0" err="1">
                <a:latin typeface="+mj-lt"/>
              </a:rPr>
              <a:t>Hemläxa</a:t>
            </a:r>
            <a:r>
              <a:rPr lang="fi-FI" sz="6000" b="1" dirty="0">
                <a:latin typeface="+mj-lt"/>
              </a:rPr>
              <a:t>:</a:t>
            </a:r>
            <a:r>
              <a:rPr lang="fi-FI" sz="6000" dirty="0">
                <a:latin typeface="+mj-lt"/>
              </a:rPr>
              <a:t> </a:t>
            </a:r>
            <a:r>
              <a:rPr lang="fi-FI" sz="6000" dirty="0" err="1">
                <a:latin typeface="+mj-lt"/>
              </a:rPr>
              <a:t>Föra</a:t>
            </a:r>
            <a:r>
              <a:rPr lang="fi-FI" sz="6000" dirty="0">
                <a:latin typeface="+mj-lt"/>
              </a:rPr>
              <a:t> ”</a:t>
            </a:r>
            <a:r>
              <a:rPr lang="fi-FI" sz="6000" dirty="0" err="1">
                <a:latin typeface="+mj-lt"/>
              </a:rPr>
              <a:t>kvittodagbok</a:t>
            </a:r>
            <a:r>
              <a:rPr lang="fi-FI" sz="6000" dirty="0">
                <a:latin typeface="+mj-lt"/>
              </a:rPr>
              <a:t>” för en </a:t>
            </a:r>
            <a:r>
              <a:rPr lang="fi-FI" sz="6000" dirty="0" err="1">
                <a:latin typeface="+mj-lt"/>
              </a:rPr>
              <a:t>vecka</a:t>
            </a:r>
            <a:r>
              <a:rPr lang="fi-FI" sz="6000" dirty="0">
                <a:latin typeface="+mj-lt"/>
              </a:rPr>
              <a:t>. </a:t>
            </a:r>
            <a:r>
              <a:rPr lang="fi-FI" sz="6000" dirty="0" err="1">
                <a:latin typeface="+mj-lt"/>
              </a:rPr>
              <a:t>Spara</a:t>
            </a:r>
            <a:r>
              <a:rPr lang="fi-FI" sz="6000" dirty="0">
                <a:latin typeface="+mj-lt"/>
              </a:rPr>
              <a:t> alla </a:t>
            </a:r>
            <a:r>
              <a:rPr lang="fi-FI" sz="6000" dirty="0" err="1">
                <a:latin typeface="+mj-lt"/>
              </a:rPr>
              <a:t>kvitton</a:t>
            </a:r>
            <a:r>
              <a:rPr lang="fi-FI" sz="6000" dirty="0">
                <a:latin typeface="+mj-lt"/>
              </a:rPr>
              <a:t> </a:t>
            </a:r>
            <a:r>
              <a:rPr lang="fi-FI" sz="6000" dirty="0" err="1">
                <a:latin typeface="+mj-lt"/>
              </a:rPr>
              <a:t>under</a:t>
            </a:r>
            <a:r>
              <a:rPr lang="fi-FI" sz="6000" dirty="0">
                <a:latin typeface="+mj-lt"/>
              </a:rPr>
              <a:t> en </a:t>
            </a:r>
            <a:r>
              <a:rPr lang="fi-FI" sz="6000" dirty="0" err="1">
                <a:latin typeface="+mj-lt"/>
              </a:rPr>
              <a:t>veckas</a:t>
            </a:r>
            <a:r>
              <a:rPr lang="fi-FI" sz="6000" dirty="0">
                <a:latin typeface="+mj-lt"/>
              </a:rPr>
              <a:t> </a:t>
            </a:r>
            <a:r>
              <a:rPr lang="fi-FI" sz="6000" dirty="0" err="1">
                <a:latin typeface="+mj-lt"/>
              </a:rPr>
              <a:t>tid</a:t>
            </a:r>
            <a:r>
              <a:rPr lang="fi-FI" sz="6000" dirty="0">
                <a:latin typeface="+mj-lt"/>
              </a:rPr>
              <a:t>. </a:t>
            </a:r>
            <a:r>
              <a:rPr lang="fi-FI" sz="6000" dirty="0" err="1">
                <a:latin typeface="+mj-lt"/>
              </a:rPr>
              <a:t>Diakonen</a:t>
            </a:r>
            <a:r>
              <a:rPr lang="fi-FI" sz="6000" dirty="0">
                <a:latin typeface="+mj-lt"/>
              </a:rPr>
              <a:t>/</a:t>
            </a:r>
            <a:r>
              <a:rPr lang="fi-FI" sz="6000" dirty="0" err="1">
                <a:latin typeface="+mj-lt"/>
              </a:rPr>
              <a:t>stödpersonen</a:t>
            </a:r>
            <a:r>
              <a:rPr lang="fi-FI" sz="6000" dirty="0">
                <a:latin typeface="+mj-lt"/>
              </a:rPr>
              <a:t> </a:t>
            </a:r>
            <a:r>
              <a:rPr lang="fi-FI" sz="6000" dirty="0" err="1">
                <a:latin typeface="+mj-lt"/>
              </a:rPr>
              <a:t>analyserar</a:t>
            </a:r>
            <a:r>
              <a:rPr lang="fi-FI" sz="6000" dirty="0">
                <a:latin typeface="+mj-lt"/>
              </a:rPr>
              <a:t> </a:t>
            </a:r>
            <a:r>
              <a:rPr lang="fi-FI" sz="6000" dirty="0" err="1">
                <a:latin typeface="+mj-lt"/>
              </a:rPr>
              <a:t>den</a:t>
            </a:r>
            <a:r>
              <a:rPr lang="fi-FI" sz="6000" dirty="0">
                <a:latin typeface="+mj-lt"/>
              </a:rPr>
              <a:t> </a:t>
            </a:r>
            <a:r>
              <a:rPr lang="fi-FI" sz="6000" dirty="0" err="1">
                <a:latin typeface="+mj-lt"/>
              </a:rPr>
              <a:t>och</a:t>
            </a:r>
            <a:r>
              <a:rPr lang="fi-FI" sz="6000" dirty="0">
                <a:latin typeface="+mj-lt"/>
              </a:rPr>
              <a:t> </a:t>
            </a:r>
            <a:r>
              <a:rPr lang="fi-FI" sz="6000" dirty="0" err="1">
                <a:latin typeface="+mj-lt"/>
              </a:rPr>
              <a:t>kommer</a:t>
            </a:r>
            <a:r>
              <a:rPr lang="fi-FI" sz="6000" dirty="0">
                <a:latin typeface="+mj-lt"/>
              </a:rPr>
              <a:t> </a:t>
            </a:r>
            <a:r>
              <a:rPr lang="fi-FI" sz="6000" dirty="0" err="1">
                <a:latin typeface="+mj-lt"/>
              </a:rPr>
              <a:t>med</a:t>
            </a:r>
            <a:r>
              <a:rPr lang="fi-FI" sz="6000" dirty="0">
                <a:latin typeface="+mj-lt"/>
              </a:rPr>
              <a:t> </a:t>
            </a:r>
            <a:r>
              <a:rPr lang="fi-FI" sz="6000" dirty="0" err="1">
                <a:latin typeface="+mj-lt"/>
              </a:rPr>
              <a:t>förslag</a:t>
            </a:r>
            <a:r>
              <a:rPr lang="fi-FI" sz="6000" dirty="0">
                <a:latin typeface="+mj-lt"/>
              </a:rPr>
              <a:t> </a:t>
            </a:r>
            <a:r>
              <a:rPr lang="fi-FI" sz="6000" dirty="0" err="1">
                <a:latin typeface="+mj-lt"/>
              </a:rPr>
              <a:t>hur</a:t>
            </a:r>
            <a:r>
              <a:rPr lang="fi-FI" sz="6000" dirty="0">
                <a:latin typeface="+mj-lt"/>
              </a:rPr>
              <a:t> </a:t>
            </a:r>
            <a:r>
              <a:rPr lang="fi-FI" sz="6000" dirty="0" err="1">
                <a:latin typeface="+mj-lt"/>
              </a:rPr>
              <a:t>man</a:t>
            </a:r>
            <a:r>
              <a:rPr lang="fi-FI" sz="6000" dirty="0">
                <a:latin typeface="+mj-lt"/>
              </a:rPr>
              <a:t> </a:t>
            </a:r>
            <a:r>
              <a:rPr lang="fi-FI" sz="6000" dirty="0" err="1">
                <a:latin typeface="+mj-lt"/>
              </a:rPr>
              <a:t>kan</a:t>
            </a:r>
            <a:r>
              <a:rPr lang="fi-FI" sz="6000" dirty="0">
                <a:latin typeface="+mj-lt"/>
              </a:rPr>
              <a:t> </a:t>
            </a:r>
            <a:r>
              <a:rPr lang="fi-FI" sz="6000" dirty="0" err="1">
                <a:latin typeface="+mj-lt"/>
              </a:rPr>
              <a:t>spara</a:t>
            </a:r>
            <a:r>
              <a:rPr lang="fi-FI" sz="6000" dirty="0">
                <a:latin typeface="+mj-lt"/>
              </a:rPr>
              <a:t>. </a:t>
            </a:r>
            <a:r>
              <a:rPr lang="fi-FI" sz="6000" dirty="0" err="1">
                <a:latin typeface="+mj-lt"/>
              </a:rPr>
              <a:t>Försök</a:t>
            </a:r>
            <a:r>
              <a:rPr lang="fi-FI" sz="6000" dirty="0">
                <a:latin typeface="+mj-lt"/>
              </a:rPr>
              <a:t> </a:t>
            </a:r>
            <a:r>
              <a:rPr lang="fi-FI" sz="6000" dirty="0" err="1">
                <a:latin typeface="+mj-lt"/>
              </a:rPr>
              <a:t>förmedla</a:t>
            </a:r>
            <a:r>
              <a:rPr lang="fi-FI" sz="6000" dirty="0">
                <a:latin typeface="+mj-lt"/>
              </a:rPr>
              <a:t> </a:t>
            </a:r>
            <a:r>
              <a:rPr lang="fi-FI" sz="6000" dirty="0" err="1">
                <a:latin typeface="+mj-lt"/>
              </a:rPr>
              <a:t>känslan</a:t>
            </a:r>
            <a:r>
              <a:rPr lang="fi-FI" sz="6000" dirty="0">
                <a:latin typeface="+mj-lt"/>
              </a:rPr>
              <a:t> </a:t>
            </a:r>
            <a:r>
              <a:rPr lang="fi-FI" sz="6000" dirty="0" err="1">
                <a:latin typeface="+mj-lt"/>
              </a:rPr>
              <a:t>att</a:t>
            </a:r>
            <a:r>
              <a:rPr lang="fi-FI" sz="6000" dirty="0">
                <a:latin typeface="+mj-lt"/>
              </a:rPr>
              <a:t> </a:t>
            </a:r>
            <a:r>
              <a:rPr lang="fi-FI" sz="6000" dirty="0" err="1">
                <a:latin typeface="+mj-lt"/>
              </a:rPr>
              <a:t>meningen</a:t>
            </a:r>
            <a:r>
              <a:rPr lang="fi-FI" sz="6000" dirty="0">
                <a:latin typeface="+mj-lt"/>
              </a:rPr>
              <a:t> </a:t>
            </a:r>
            <a:r>
              <a:rPr lang="fi-FI" sz="6000" dirty="0" err="1">
                <a:latin typeface="+mj-lt"/>
              </a:rPr>
              <a:t>inte</a:t>
            </a:r>
            <a:r>
              <a:rPr lang="fi-FI" sz="6000" dirty="0">
                <a:latin typeface="+mj-lt"/>
              </a:rPr>
              <a:t> </a:t>
            </a:r>
            <a:r>
              <a:rPr lang="fi-FI" sz="6000" dirty="0" err="1">
                <a:latin typeface="+mj-lt"/>
              </a:rPr>
              <a:t>är</a:t>
            </a:r>
            <a:r>
              <a:rPr lang="fi-FI" sz="6000" dirty="0">
                <a:latin typeface="+mj-lt"/>
              </a:rPr>
              <a:t> </a:t>
            </a:r>
            <a:r>
              <a:rPr lang="fi-FI" sz="6000" dirty="0" err="1">
                <a:latin typeface="+mj-lt"/>
              </a:rPr>
              <a:t>att</a:t>
            </a:r>
            <a:r>
              <a:rPr lang="fi-FI" sz="6000" dirty="0">
                <a:latin typeface="+mj-lt"/>
              </a:rPr>
              <a:t> </a:t>
            </a:r>
            <a:r>
              <a:rPr lang="fi-FI" sz="6000" dirty="0" err="1">
                <a:latin typeface="+mj-lt"/>
              </a:rPr>
              <a:t>kritisera</a:t>
            </a:r>
            <a:r>
              <a:rPr lang="fi-FI" sz="6000" dirty="0">
                <a:latin typeface="+mj-lt"/>
              </a:rPr>
              <a:t> </a:t>
            </a:r>
            <a:r>
              <a:rPr lang="fi-FI" sz="6000" dirty="0" err="1">
                <a:latin typeface="+mj-lt"/>
              </a:rPr>
              <a:t>utan</a:t>
            </a:r>
            <a:r>
              <a:rPr lang="fi-FI" sz="6000" dirty="0">
                <a:latin typeface="+mj-lt"/>
              </a:rPr>
              <a:t> </a:t>
            </a:r>
            <a:r>
              <a:rPr lang="fi-FI" sz="6000" dirty="0" err="1">
                <a:latin typeface="+mj-lt"/>
              </a:rPr>
              <a:t>att</a:t>
            </a:r>
            <a:r>
              <a:rPr lang="fi-FI" sz="6000" dirty="0">
                <a:latin typeface="+mj-lt"/>
              </a:rPr>
              <a:t> </a:t>
            </a:r>
            <a:r>
              <a:rPr lang="fi-FI" sz="6000" dirty="0" err="1">
                <a:latin typeface="+mj-lt"/>
              </a:rPr>
              <a:t>hjälpa</a:t>
            </a:r>
            <a:r>
              <a:rPr lang="fi-FI" sz="6000" dirty="0">
                <a:latin typeface="+mj-lt"/>
              </a:rPr>
              <a:t> </a:t>
            </a:r>
            <a:r>
              <a:rPr lang="fi-FI" sz="6000" dirty="0" err="1">
                <a:latin typeface="+mj-lt"/>
              </a:rPr>
              <a:t>att</a:t>
            </a:r>
            <a:r>
              <a:rPr lang="fi-FI" sz="6000" dirty="0">
                <a:latin typeface="+mj-lt"/>
              </a:rPr>
              <a:t> se </a:t>
            </a:r>
            <a:r>
              <a:rPr lang="fi-FI" sz="6000" dirty="0" err="1">
                <a:latin typeface="+mj-lt"/>
              </a:rPr>
              <a:t>var</a:t>
            </a:r>
            <a:r>
              <a:rPr lang="fi-FI" sz="6000" dirty="0">
                <a:latin typeface="+mj-lt"/>
              </a:rPr>
              <a:t> </a:t>
            </a:r>
            <a:r>
              <a:rPr lang="fi-FI" sz="6000" dirty="0" err="1">
                <a:latin typeface="+mj-lt"/>
              </a:rPr>
              <a:t>hen</a:t>
            </a:r>
            <a:r>
              <a:rPr lang="fi-FI" sz="6000" dirty="0">
                <a:latin typeface="+mj-lt"/>
              </a:rPr>
              <a:t> </a:t>
            </a:r>
            <a:r>
              <a:rPr lang="fi-FI" sz="6000" dirty="0" err="1">
                <a:latin typeface="+mj-lt"/>
              </a:rPr>
              <a:t>kan</a:t>
            </a:r>
            <a:r>
              <a:rPr lang="fi-FI" sz="6000" dirty="0">
                <a:latin typeface="+mj-lt"/>
              </a:rPr>
              <a:t> </a:t>
            </a:r>
            <a:r>
              <a:rPr lang="fi-FI" sz="6000" dirty="0" err="1">
                <a:latin typeface="+mj-lt"/>
              </a:rPr>
              <a:t>spara</a:t>
            </a:r>
            <a:r>
              <a:rPr lang="fi-FI" sz="6000" dirty="0">
                <a:latin typeface="+mj-lt"/>
              </a:rPr>
              <a:t>.</a:t>
            </a:r>
          </a:p>
          <a:p>
            <a:pPr>
              <a:lnSpc>
                <a:spcPct val="120000"/>
              </a:lnSpc>
              <a:spcAft>
                <a:spcPts val="600"/>
              </a:spcAft>
            </a:pPr>
            <a:r>
              <a:rPr lang="fi-FI" sz="6000" b="1" dirty="0" err="1">
                <a:latin typeface="+mj-lt"/>
              </a:rPr>
              <a:t>Hemläxa</a:t>
            </a:r>
            <a:r>
              <a:rPr lang="fi-FI" sz="6000" b="1" dirty="0">
                <a:latin typeface="+mj-lt"/>
              </a:rPr>
              <a:t> 2:</a:t>
            </a:r>
            <a:r>
              <a:rPr lang="fi-FI" sz="6000" dirty="0">
                <a:latin typeface="+mj-lt"/>
              </a:rPr>
              <a:t> </a:t>
            </a:r>
            <a:r>
              <a:rPr lang="fi-FI" sz="6000" dirty="0" err="1">
                <a:latin typeface="+mj-lt"/>
              </a:rPr>
              <a:t>Skriv</a:t>
            </a:r>
            <a:r>
              <a:rPr lang="fi-FI" sz="6000" dirty="0">
                <a:latin typeface="+mj-lt"/>
              </a:rPr>
              <a:t> </a:t>
            </a:r>
            <a:r>
              <a:rPr lang="fi-FI" sz="6000" dirty="0" err="1">
                <a:latin typeface="+mj-lt"/>
              </a:rPr>
              <a:t>upp</a:t>
            </a:r>
            <a:r>
              <a:rPr lang="fi-FI" sz="6000" dirty="0">
                <a:latin typeface="+mj-lt"/>
              </a:rPr>
              <a:t> </a:t>
            </a:r>
            <a:r>
              <a:rPr lang="fi-FI" sz="6000" dirty="0" err="1">
                <a:latin typeface="+mj-lt"/>
              </a:rPr>
              <a:t>inkomster</a:t>
            </a:r>
            <a:r>
              <a:rPr lang="fi-FI" sz="6000" dirty="0">
                <a:latin typeface="+mj-lt"/>
              </a:rPr>
              <a:t> </a:t>
            </a:r>
            <a:r>
              <a:rPr lang="fi-FI" sz="6000" dirty="0" err="1">
                <a:latin typeface="+mj-lt"/>
              </a:rPr>
              <a:t>och</a:t>
            </a:r>
            <a:r>
              <a:rPr lang="fi-FI" sz="6000" dirty="0">
                <a:latin typeface="+mj-lt"/>
              </a:rPr>
              <a:t> </a:t>
            </a:r>
            <a:r>
              <a:rPr lang="fi-FI" sz="6000" dirty="0" err="1">
                <a:latin typeface="+mj-lt"/>
              </a:rPr>
              <a:t>utgifter</a:t>
            </a:r>
            <a:r>
              <a:rPr lang="fi-FI" sz="6000" dirty="0">
                <a:latin typeface="+mj-lt"/>
              </a:rPr>
              <a:t> i </a:t>
            </a:r>
            <a:r>
              <a:rPr lang="fi-FI" sz="6000" dirty="0" err="1">
                <a:latin typeface="+mj-lt"/>
              </a:rPr>
              <a:t>häftet</a:t>
            </a:r>
            <a:endParaRPr lang="fi-FI" sz="6000" dirty="0">
              <a:latin typeface="+mj-lt"/>
            </a:endParaRPr>
          </a:p>
          <a:p>
            <a:pPr>
              <a:lnSpc>
                <a:spcPct val="120000"/>
              </a:lnSpc>
              <a:spcAft>
                <a:spcPts val="600"/>
              </a:spcAft>
            </a:pPr>
            <a:r>
              <a:rPr lang="fi-FI" sz="6000" dirty="0" err="1">
                <a:latin typeface="+mj-lt"/>
              </a:rPr>
              <a:t>Diakonen</a:t>
            </a:r>
            <a:r>
              <a:rPr lang="fi-FI" sz="6000" dirty="0">
                <a:latin typeface="+mj-lt"/>
              </a:rPr>
              <a:t> </a:t>
            </a:r>
            <a:r>
              <a:rPr lang="fi-FI" sz="6000" dirty="0" err="1">
                <a:latin typeface="+mj-lt"/>
              </a:rPr>
              <a:t>går</a:t>
            </a:r>
            <a:r>
              <a:rPr lang="fi-FI" sz="6000" dirty="0">
                <a:latin typeface="+mj-lt"/>
              </a:rPr>
              <a:t> </a:t>
            </a:r>
            <a:r>
              <a:rPr lang="fi-FI" sz="6000" dirty="0" err="1">
                <a:latin typeface="+mj-lt"/>
              </a:rPr>
              <a:t>igenom</a:t>
            </a:r>
            <a:r>
              <a:rPr lang="fi-FI" sz="6000" dirty="0">
                <a:latin typeface="+mj-lt"/>
              </a:rPr>
              <a:t> alla </a:t>
            </a:r>
            <a:r>
              <a:rPr lang="fi-FI" sz="6000" dirty="0" err="1">
                <a:latin typeface="+mj-lt"/>
              </a:rPr>
              <a:t>kvitton</a:t>
            </a:r>
            <a:r>
              <a:rPr lang="fi-FI" sz="6000" dirty="0">
                <a:latin typeface="+mj-lt"/>
              </a:rPr>
              <a:t> </a:t>
            </a:r>
            <a:r>
              <a:rPr lang="fi-FI" sz="6000" dirty="0" err="1">
                <a:latin typeface="+mj-lt"/>
              </a:rPr>
              <a:t>och</a:t>
            </a:r>
            <a:r>
              <a:rPr lang="fi-FI" sz="6000" dirty="0">
                <a:latin typeface="+mj-lt"/>
              </a:rPr>
              <a:t> </a:t>
            </a:r>
            <a:r>
              <a:rPr lang="fi-FI" sz="6000" dirty="0" err="1">
                <a:latin typeface="+mj-lt"/>
              </a:rPr>
              <a:t>gör</a:t>
            </a:r>
            <a:r>
              <a:rPr lang="fi-FI" sz="6000" dirty="0">
                <a:latin typeface="+mj-lt"/>
              </a:rPr>
              <a:t> </a:t>
            </a:r>
            <a:r>
              <a:rPr lang="fi-FI" sz="6000" dirty="0" err="1">
                <a:latin typeface="+mj-lt"/>
              </a:rPr>
              <a:t>anteckningar</a:t>
            </a:r>
            <a:r>
              <a:rPr lang="fi-FI" sz="6000" dirty="0">
                <a:latin typeface="+mj-lt"/>
              </a:rPr>
              <a:t>. Man </a:t>
            </a:r>
            <a:r>
              <a:rPr lang="fi-FI" sz="6000" dirty="0" err="1">
                <a:latin typeface="+mj-lt"/>
              </a:rPr>
              <a:t>kan</a:t>
            </a:r>
            <a:r>
              <a:rPr lang="fi-FI" sz="6000" dirty="0">
                <a:latin typeface="+mj-lt"/>
              </a:rPr>
              <a:t> </a:t>
            </a:r>
            <a:r>
              <a:rPr lang="fi-FI" sz="6000" dirty="0" err="1">
                <a:latin typeface="+mj-lt"/>
              </a:rPr>
              <a:t>med</a:t>
            </a:r>
            <a:r>
              <a:rPr lang="fi-FI" sz="6000" dirty="0">
                <a:latin typeface="+mj-lt"/>
              </a:rPr>
              <a:t> </a:t>
            </a:r>
            <a:r>
              <a:rPr lang="fi-FI" sz="6000" dirty="0" err="1">
                <a:latin typeface="+mj-lt"/>
              </a:rPr>
              <a:t>hjälp</a:t>
            </a:r>
            <a:r>
              <a:rPr lang="fi-FI" sz="6000" dirty="0">
                <a:latin typeface="+mj-lt"/>
              </a:rPr>
              <a:t> av </a:t>
            </a:r>
            <a:r>
              <a:rPr lang="fi-FI" sz="6000" dirty="0" err="1">
                <a:latin typeface="+mj-lt"/>
              </a:rPr>
              <a:t>butikens</a:t>
            </a:r>
            <a:r>
              <a:rPr lang="fi-FI" sz="6000" dirty="0">
                <a:latin typeface="+mj-lt"/>
              </a:rPr>
              <a:t> </a:t>
            </a:r>
            <a:r>
              <a:rPr lang="fi-FI" sz="6000" dirty="0" err="1">
                <a:latin typeface="+mj-lt"/>
              </a:rPr>
              <a:t>hemsida</a:t>
            </a:r>
            <a:r>
              <a:rPr lang="fi-FI" sz="6000" dirty="0">
                <a:latin typeface="+mj-lt"/>
              </a:rPr>
              <a:t> </a:t>
            </a:r>
            <a:r>
              <a:rPr lang="fi-FI" sz="6000" dirty="0" err="1">
                <a:latin typeface="+mj-lt"/>
              </a:rPr>
              <a:t>kolla</a:t>
            </a:r>
            <a:r>
              <a:rPr lang="fi-FI" sz="6000" dirty="0">
                <a:latin typeface="+mj-lt"/>
              </a:rPr>
              <a:t> </a:t>
            </a:r>
            <a:r>
              <a:rPr lang="fi-FI" sz="6000" dirty="0" err="1">
                <a:latin typeface="+mj-lt"/>
              </a:rPr>
              <a:t>vilken</a:t>
            </a:r>
            <a:r>
              <a:rPr lang="fi-FI" sz="6000" dirty="0">
                <a:latin typeface="+mj-lt"/>
              </a:rPr>
              <a:t> </a:t>
            </a:r>
            <a:r>
              <a:rPr lang="fi-FI" sz="6000" dirty="0" err="1">
                <a:latin typeface="+mj-lt"/>
              </a:rPr>
              <a:t>motsvarande</a:t>
            </a:r>
            <a:r>
              <a:rPr lang="fi-FI" sz="6000" dirty="0">
                <a:latin typeface="+mj-lt"/>
              </a:rPr>
              <a:t> </a:t>
            </a:r>
            <a:r>
              <a:rPr lang="fi-FI" sz="6000" dirty="0" err="1">
                <a:latin typeface="+mj-lt"/>
              </a:rPr>
              <a:t>produkt</a:t>
            </a:r>
            <a:r>
              <a:rPr lang="fi-FI" sz="6000" dirty="0">
                <a:latin typeface="+mj-lt"/>
              </a:rPr>
              <a:t> </a:t>
            </a:r>
            <a:r>
              <a:rPr lang="fi-FI" sz="6000" dirty="0" err="1">
                <a:latin typeface="+mj-lt"/>
              </a:rPr>
              <a:t>har</a:t>
            </a:r>
            <a:r>
              <a:rPr lang="fi-FI" sz="6000" dirty="0">
                <a:latin typeface="+mj-lt"/>
              </a:rPr>
              <a:t> </a:t>
            </a:r>
            <a:r>
              <a:rPr lang="fi-FI" sz="6000" dirty="0" err="1">
                <a:latin typeface="+mj-lt"/>
              </a:rPr>
              <a:t>det</a:t>
            </a:r>
            <a:r>
              <a:rPr lang="fi-FI" sz="6000" dirty="0">
                <a:latin typeface="+mj-lt"/>
              </a:rPr>
              <a:t> </a:t>
            </a:r>
            <a:r>
              <a:rPr lang="fi-FI" sz="6000" dirty="0" err="1">
                <a:latin typeface="+mj-lt"/>
              </a:rPr>
              <a:t>förmånligaste</a:t>
            </a:r>
            <a:r>
              <a:rPr lang="fi-FI" sz="6000" dirty="0">
                <a:latin typeface="+mj-lt"/>
              </a:rPr>
              <a:t> </a:t>
            </a:r>
            <a:r>
              <a:rPr lang="fi-FI" sz="6000" dirty="0" err="1">
                <a:latin typeface="+mj-lt"/>
              </a:rPr>
              <a:t>priset</a:t>
            </a:r>
            <a:r>
              <a:rPr lang="fi-FI" sz="6000" dirty="0">
                <a:latin typeface="+mj-lt"/>
              </a:rPr>
              <a:t>.  Du </a:t>
            </a:r>
            <a:r>
              <a:rPr lang="fi-FI" sz="6000" dirty="0" err="1">
                <a:latin typeface="+mj-lt"/>
              </a:rPr>
              <a:t>kan</a:t>
            </a:r>
            <a:r>
              <a:rPr lang="fi-FI" sz="6000" dirty="0">
                <a:latin typeface="+mj-lt"/>
              </a:rPr>
              <a:t> </a:t>
            </a:r>
            <a:r>
              <a:rPr lang="fi-FI" sz="6000" dirty="0" err="1">
                <a:latin typeface="+mj-lt"/>
              </a:rPr>
              <a:t>också</a:t>
            </a:r>
            <a:r>
              <a:rPr lang="fi-FI" sz="6000" dirty="0">
                <a:latin typeface="+mj-lt"/>
              </a:rPr>
              <a:t> </a:t>
            </a:r>
            <a:r>
              <a:rPr lang="fi-FI" sz="6000" dirty="0" err="1">
                <a:latin typeface="+mj-lt"/>
              </a:rPr>
              <a:t>föreslå</a:t>
            </a:r>
            <a:r>
              <a:rPr lang="fi-FI" sz="6000" dirty="0">
                <a:latin typeface="+mj-lt"/>
              </a:rPr>
              <a:t> </a:t>
            </a:r>
            <a:r>
              <a:rPr lang="fi-FI" sz="6000" dirty="0" err="1">
                <a:latin typeface="+mj-lt"/>
              </a:rPr>
              <a:t>att</a:t>
            </a:r>
            <a:r>
              <a:rPr lang="fi-FI" sz="6000" dirty="0">
                <a:latin typeface="+mj-lt"/>
              </a:rPr>
              <a:t> </a:t>
            </a:r>
            <a:r>
              <a:rPr lang="fi-FI" sz="6000" dirty="0" err="1">
                <a:latin typeface="+mj-lt"/>
              </a:rPr>
              <a:t>istället</a:t>
            </a:r>
            <a:r>
              <a:rPr lang="fi-FI" sz="6000" dirty="0">
                <a:latin typeface="+mj-lt"/>
              </a:rPr>
              <a:t> för en </a:t>
            </a:r>
            <a:r>
              <a:rPr lang="fi-FI" sz="6000" dirty="0" err="1">
                <a:latin typeface="+mj-lt"/>
              </a:rPr>
              <a:t>färdig</a:t>
            </a:r>
            <a:r>
              <a:rPr lang="fi-FI" sz="6000" dirty="0">
                <a:latin typeface="+mj-lt"/>
              </a:rPr>
              <a:t> </a:t>
            </a:r>
            <a:r>
              <a:rPr lang="fi-FI" sz="6000" dirty="0" err="1">
                <a:latin typeface="+mj-lt"/>
              </a:rPr>
              <a:t>morotssallad</a:t>
            </a:r>
            <a:r>
              <a:rPr lang="fi-FI" sz="6000" dirty="0">
                <a:latin typeface="+mj-lt"/>
              </a:rPr>
              <a:t> </a:t>
            </a:r>
            <a:r>
              <a:rPr lang="fi-FI" sz="6000" dirty="0" err="1">
                <a:latin typeface="+mj-lt"/>
              </a:rPr>
              <a:t>be</a:t>
            </a:r>
            <a:r>
              <a:rPr lang="fi-FI" sz="6000" dirty="0">
                <a:latin typeface="+mj-lt"/>
              </a:rPr>
              <a:t> </a:t>
            </a:r>
            <a:r>
              <a:rPr lang="fi-FI" sz="6000" dirty="0" err="1">
                <a:latin typeface="+mj-lt"/>
              </a:rPr>
              <a:t>personen</a:t>
            </a:r>
            <a:r>
              <a:rPr lang="fi-FI" sz="6000" dirty="0">
                <a:latin typeface="+mj-lt"/>
              </a:rPr>
              <a:t> </a:t>
            </a:r>
            <a:r>
              <a:rPr lang="fi-FI" sz="6000" dirty="0" err="1">
                <a:latin typeface="+mj-lt"/>
              </a:rPr>
              <a:t>köpa</a:t>
            </a:r>
            <a:r>
              <a:rPr lang="fi-FI" sz="6000" dirty="0">
                <a:latin typeface="+mj-lt"/>
              </a:rPr>
              <a:t> en </a:t>
            </a:r>
            <a:r>
              <a:rPr lang="fi-FI" sz="6000" dirty="0" err="1">
                <a:latin typeface="+mj-lt"/>
              </a:rPr>
              <a:t>påse</a:t>
            </a:r>
            <a:r>
              <a:rPr lang="fi-FI" sz="6000" dirty="0">
                <a:latin typeface="+mj-lt"/>
              </a:rPr>
              <a:t> </a:t>
            </a:r>
            <a:r>
              <a:rPr lang="fi-FI" sz="6000" dirty="0" err="1">
                <a:latin typeface="+mj-lt"/>
              </a:rPr>
              <a:t>morötter</a:t>
            </a:r>
            <a:r>
              <a:rPr lang="fi-FI" sz="6000" dirty="0">
                <a:latin typeface="+mj-lt"/>
              </a:rPr>
              <a:t> </a:t>
            </a:r>
            <a:r>
              <a:rPr lang="fi-FI" sz="6000" dirty="0" err="1">
                <a:latin typeface="+mj-lt"/>
              </a:rPr>
              <a:t>och</a:t>
            </a:r>
            <a:r>
              <a:rPr lang="fi-FI" sz="6000" dirty="0">
                <a:latin typeface="+mj-lt"/>
              </a:rPr>
              <a:t> </a:t>
            </a:r>
            <a:r>
              <a:rPr lang="fi-FI" sz="6000" dirty="0" err="1">
                <a:latin typeface="+mj-lt"/>
              </a:rPr>
              <a:t>riva</a:t>
            </a:r>
            <a:r>
              <a:rPr lang="fi-FI" sz="6000" dirty="0">
                <a:latin typeface="+mj-lt"/>
              </a:rPr>
              <a:t> en </a:t>
            </a:r>
            <a:r>
              <a:rPr lang="fi-FI" sz="6000" dirty="0" err="1">
                <a:latin typeface="+mj-lt"/>
              </a:rPr>
              <a:t>sallad</a:t>
            </a:r>
            <a:r>
              <a:rPr lang="fi-FI" sz="6000" dirty="0">
                <a:latin typeface="+mj-lt"/>
              </a:rPr>
              <a:t>. </a:t>
            </a:r>
          </a:p>
          <a:p>
            <a:pPr>
              <a:lnSpc>
                <a:spcPct val="120000"/>
              </a:lnSpc>
              <a:spcAft>
                <a:spcPts val="600"/>
              </a:spcAft>
            </a:pPr>
            <a:r>
              <a:rPr lang="fi-FI" sz="6000" dirty="0" err="1">
                <a:latin typeface="+mj-lt"/>
              </a:rPr>
              <a:t>Träffa</a:t>
            </a:r>
            <a:r>
              <a:rPr lang="fi-FI" sz="6000" dirty="0">
                <a:latin typeface="+mj-lt"/>
              </a:rPr>
              <a:t> </a:t>
            </a:r>
            <a:r>
              <a:rPr lang="fi-FI" sz="6000" dirty="0" err="1">
                <a:latin typeface="+mj-lt"/>
              </a:rPr>
              <a:t>personen</a:t>
            </a:r>
            <a:r>
              <a:rPr lang="fi-FI" sz="6000" dirty="0">
                <a:latin typeface="+mj-lt"/>
              </a:rPr>
              <a:t> </a:t>
            </a:r>
            <a:r>
              <a:rPr lang="fi-FI" sz="6000" dirty="0" err="1">
                <a:latin typeface="+mj-lt"/>
              </a:rPr>
              <a:t>och</a:t>
            </a:r>
            <a:r>
              <a:rPr lang="fi-FI" sz="6000" dirty="0">
                <a:latin typeface="+mj-lt"/>
              </a:rPr>
              <a:t> </a:t>
            </a:r>
            <a:r>
              <a:rPr lang="fi-FI" sz="6000" dirty="0" err="1">
                <a:latin typeface="+mj-lt"/>
              </a:rPr>
              <a:t>gå</a:t>
            </a:r>
            <a:r>
              <a:rPr lang="fi-FI" sz="6000" dirty="0">
                <a:latin typeface="+mj-lt"/>
              </a:rPr>
              <a:t> </a:t>
            </a:r>
            <a:r>
              <a:rPr lang="fi-FI" sz="6000" dirty="0" err="1">
                <a:latin typeface="+mj-lt"/>
              </a:rPr>
              <a:t>igenom</a:t>
            </a:r>
            <a:r>
              <a:rPr lang="fi-FI" sz="6000" dirty="0">
                <a:latin typeface="+mj-lt"/>
              </a:rPr>
              <a:t> </a:t>
            </a:r>
            <a:r>
              <a:rPr lang="fi-FI" sz="6000" dirty="0" err="1">
                <a:latin typeface="+mj-lt"/>
              </a:rPr>
              <a:t>kvittot</a:t>
            </a:r>
            <a:r>
              <a:rPr lang="fi-FI" sz="6000" dirty="0">
                <a:latin typeface="+mj-lt"/>
              </a:rPr>
              <a:t> </a:t>
            </a:r>
            <a:r>
              <a:rPr lang="fi-FI" sz="6000" dirty="0" err="1">
                <a:latin typeface="+mj-lt"/>
              </a:rPr>
              <a:t>och</a:t>
            </a:r>
            <a:r>
              <a:rPr lang="fi-FI" sz="6000" dirty="0">
                <a:latin typeface="+mj-lt"/>
              </a:rPr>
              <a:t> </a:t>
            </a:r>
            <a:r>
              <a:rPr lang="fi-FI" sz="6000" dirty="0" err="1">
                <a:latin typeface="+mj-lt"/>
              </a:rPr>
              <a:t>dina</a:t>
            </a:r>
            <a:r>
              <a:rPr lang="fi-FI" sz="6000" dirty="0">
                <a:latin typeface="+mj-lt"/>
              </a:rPr>
              <a:t> </a:t>
            </a:r>
            <a:r>
              <a:rPr lang="fi-FI" sz="6000" dirty="0" err="1">
                <a:latin typeface="+mj-lt"/>
              </a:rPr>
              <a:t>förslag</a:t>
            </a:r>
            <a:r>
              <a:rPr lang="fi-FI" sz="6000" dirty="0">
                <a:latin typeface="+mj-lt"/>
              </a:rPr>
              <a:t>. </a:t>
            </a:r>
            <a:r>
              <a:rPr lang="fi-FI" sz="6000" dirty="0" err="1">
                <a:latin typeface="+mj-lt"/>
              </a:rPr>
              <a:t>Ifall</a:t>
            </a:r>
            <a:r>
              <a:rPr lang="fi-FI" sz="6000" dirty="0">
                <a:latin typeface="+mj-lt"/>
              </a:rPr>
              <a:t> du </a:t>
            </a:r>
            <a:r>
              <a:rPr lang="fi-FI" sz="6000" dirty="0" err="1">
                <a:latin typeface="+mj-lt"/>
              </a:rPr>
              <a:t>har</a:t>
            </a:r>
            <a:r>
              <a:rPr lang="fi-FI" sz="6000" dirty="0">
                <a:latin typeface="+mj-lt"/>
              </a:rPr>
              <a:t> </a:t>
            </a:r>
            <a:r>
              <a:rPr lang="fi-FI" sz="6000" dirty="0" err="1">
                <a:latin typeface="+mj-lt"/>
              </a:rPr>
              <a:t>tid</a:t>
            </a:r>
            <a:r>
              <a:rPr lang="fi-FI" sz="6000" dirty="0">
                <a:latin typeface="+mj-lt"/>
              </a:rPr>
              <a:t> </a:t>
            </a:r>
            <a:r>
              <a:rPr lang="fi-FI" sz="6000" dirty="0" err="1">
                <a:latin typeface="+mj-lt"/>
              </a:rPr>
              <a:t>kan</a:t>
            </a:r>
            <a:r>
              <a:rPr lang="fi-FI" sz="6000" dirty="0">
                <a:latin typeface="+mj-lt"/>
              </a:rPr>
              <a:t> </a:t>
            </a:r>
            <a:r>
              <a:rPr lang="fi-FI" sz="6000" dirty="0" err="1">
                <a:latin typeface="+mj-lt"/>
              </a:rPr>
              <a:t>man</a:t>
            </a:r>
            <a:r>
              <a:rPr lang="fi-FI" sz="6000" dirty="0">
                <a:latin typeface="+mj-lt"/>
              </a:rPr>
              <a:t> </a:t>
            </a:r>
            <a:r>
              <a:rPr lang="fi-FI" sz="6000" dirty="0" err="1">
                <a:latin typeface="+mj-lt"/>
              </a:rPr>
              <a:t>även</a:t>
            </a:r>
            <a:r>
              <a:rPr lang="fi-FI" sz="6000" dirty="0">
                <a:latin typeface="+mj-lt"/>
              </a:rPr>
              <a:t> </a:t>
            </a:r>
            <a:r>
              <a:rPr lang="fi-FI" sz="6000" dirty="0" err="1">
                <a:latin typeface="+mj-lt"/>
              </a:rPr>
              <a:t>gå</a:t>
            </a:r>
            <a:r>
              <a:rPr lang="fi-FI" sz="6000" dirty="0">
                <a:latin typeface="+mj-lt"/>
              </a:rPr>
              <a:t> </a:t>
            </a:r>
            <a:r>
              <a:rPr lang="fi-FI" sz="6000" dirty="0" err="1">
                <a:latin typeface="+mj-lt"/>
              </a:rPr>
              <a:t>till</a:t>
            </a:r>
            <a:r>
              <a:rPr lang="fi-FI" sz="6000" dirty="0">
                <a:latin typeface="+mj-lt"/>
              </a:rPr>
              <a:t> </a:t>
            </a:r>
            <a:r>
              <a:rPr lang="fi-FI" sz="6000" dirty="0" err="1">
                <a:latin typeface="+mj-lt"/>
              </a:rPr>
              <a:t>butiken</a:t>
            </a:r>
            <a:r>
              <a:rPr lang="fi-FI" sz="6000" dirty="0">
                <a:latin typeface="+mj-lt"/>
              </a:rPr>
              <a:t> </a:t>
            </a:r>
            <a:r>
              <a:rPr lang="fi-FI" sz="6000" dirty="0" err="1">
                <a:latin typeface="+mj-lt"/>
              </a:rPr>
              <a:t>tillsammans</a:t>
            </a:r>
            <a:r>
              <a:rPr lang="fi-FI" sz="6000" dirty="0">
                <a:latin typeface="+mj-lt"/>
              </a:rPr>
              <a:t> </a:t>
            </a:r>
            <a:r>
              <a:rPr lang="fi-FI" sz="6000" dirty="0" err="1">
                <a:latin typeface="+mj-lt"/>
              </a:rPr>
              <a:t>med</a:t>
            </a:r>
            <a:r>
              <a:rPr lang="fi-FI" sz="6000" dirty="0">
                <a:latin typeface="+mj-lt"/>
              </a:rPr>
              <a:t> </a:t>
            </a:r>
            <a:r>
              <a:rPr lang="fi-FI" sz="6000" dirty="0" err="1">
                <a:latin typeface="+mj-lt"/>
              </a:rPr>
              <a:t>hen</a:t>
            </a:r>
            <a:r>
              <a:rPr lang="fi-FI" sz="6000" dirty="0">
                <a:latin typeface="+mj-lt"/>
              </a:rPr>
              <a:t>. Man </a:t>
            </a:r>
            <a:r>
              <a:rPr lang="fi-FI" sz="6000" dirty="0" err="1">
                <a:latin typeface="+mj-lt"/>
              </a:rPr>
              <a:t>kan</a:t>
            </a:r>
            <a:r>
              <a:rPr lang="fi-FI" sz="6000" dirty="0">
                <a:latin typeface="+mj-lt"/>
              </a:rPr>
              <a:t> </a:t>
            </a:r>
            <a:r>
              <a:rPr lang="fi-FI" sz="6000" dirty="0" err="1">
                <a:latin typeface="+mj-lt"/>
              </a:rPr>
              <a:t>ta</a:t>
            </a:r>
            <a:r>
              <a:rPr lang="fi-FI" sz="6000" dirty="0">
                <a:latin typeface="+mj-lt"/>
              </a:rPr>
              <a:t> </a:t>
            </a:r>
            <a:r>
              <a:rPr lang="fi-FI" sz="6000" dirty="0" err="1">
                <a:latin typeface="+mj-lt"/>
              </a:rPr>
              <a:t>upp</a:t>
            </a:r>
            <a:r>
              <a:rPr lang="fi-FI" sz="6000" dirty="0">
                <a:latin typeface="+mj-lt"/>
              </a:rPr>
              <a:t> </a:t>
            </a:r>
            <a:r>
              <a:rPr lang="fi-FI" sz="6000" dirty="0" err="1">
                <a:latin typeface="+mj-lt"/>
              </a:rPr>
              <a:t>frågan</a:t>
            </a:r>
            <a:r>
              <a:rPr lang="fi-FI" sz="6000" dirty="0">
                <a:latin typeface="+mj-lt"/>
              </a:rPr>
              <a:t> </a:t>
            </a:r>
            <a:r>
              <a:rPr lang="fi-FI" sz="6000" dirty="0" err="1">
                <a:latin typeface="+mj-lt"/>
              </a:rPr>
              <a:t>hurdana</a:t>
            </a:r>
            <a:r>
              <a:rPr lang="fi-FI" sz="6000" dirty="0">
                <a:latin typeface="+mj-lt"/>
              </a:rPr>
              <a:t> </a:t>
            </a:r>
            <a:r>
              <a:rPr lang="fi-FI" sz="6000" dirty="0" err="1">
                <a:latin typeface="+mj-lt"/>
              </a:rPr>
              <a:t>köksredskap</a:t>
            </a:r>
            <a:r>
              <a:rPr lang="fi-FI" sz="6000" dirty="0">
                <a:latin typeface="+mj-lt"/>
              </a:rPr>
              <a:t> </a:t>
            </a:r>
            <a:r>
              <a:rPr lang="fi-FI" sz="6000" dirty="0" err="1">
                <a:latin typeface="+mj-lt"/>
              </a:rPr>
              <a:t>personen</a:t>
            </a:r>
            <a:r>
              <a:rPr lang="fi-FI" sz="6000" dirty="0">
                <a:latin typeface="+mj-lt"/>
              </a:rPr>
              <a:t> </a:t>
            </a:r>
            <a:r>
              <a:rPr lang="fi-FI" sz="6000" dirty="0" err="1">
                <a:latin typeface="+mj-lt"/>
              </a:rPr>
              <a:t>har</a:t>
            </a:r>
            <a:r>
              <a:rPr lang="fi-FI" sz="6000" dirty="0">
                <a:latin typeface="+mj-lt"/>
              </a:rPr>
              <a:t>? </a:t>
            </a:r>
            <a:r>
              <a:rPr lang="fi-FI" sz="6000" dirty="0" err="1">
                <a:latin typeface="+mj-lt"/>
              </a:rPr>
              <a:t>Ifall</a:t>
            </a:r>
            <a:r>
              <a:rPr lang="fi-FI" sz="6000" dirty="0">
                <a:latin typeface="+mj-lt"/>
              </a:rPr>
              <a:t> </a:t>
            </a:r>
            <a:r>
              <a:rPr lang="fi-FI" sz="6000" dirty="0" err="1">
                <a:latin typeface="+mj-lt"/>
              </a:rPr>
              <a:t>redskapen</a:t>
            </a:r>
            <a:r>
              <a:rPr lang="fi-FI" sz="6000" dirty="0">
                <a:latin typeface="+mj-lt"/>
              </a:rPr>
              <a:t> </a:t>
            </a:r>
            <a:r>
              <a:rPr lang="fi-FI" sz="6000" dirty="0" err="1">
                <a:latin typeface="+mj-lt"/>
              </a:rPr>
              <a:t>är</a:t>
            </a:r>
            <a:r>
              <a:rPr lang="fi-FI" sz="6000" dirty="0">
                <a:latin typeface="+mj-lt"/>
              </a:rPr>
              <a:t> </a:t>
            </a:r>
            <a:r>
              <a:rPr lang="fi-FI" sz="6000" dirty="0" err="1">
                <a:latin typeface="+mj-lt"/>
              </a:rPr>
              <a:t>bristfälliga</a:t>
            </a:r>
            <a:r>
              <a:rPr lang="fi-FI" sz="6000" dirty="0">
                <a:latin typeface="+mj-lt"/>
              </a:rPr>
              <a:t> </a:t>
            </a:r>
            <a:r>
              <a:rPr lang="fi-FI" sz="6000" dirty="0" err="1">
                <a:latin typeface="+mj-lt"/>
              </a:rPr>
              <a:t>är</a:t>
            </a:r>
            <a:r>
              <a:rPr lang="fi-FI" sz="6000" dirty="0">
                <a:latin typeface="+mj-lt"/>
              </a:rPr>
              <a:t> </a:t>
            </a:r>
            <a:r>
              <a:rPr lang="fi-FI" sz="6000" dirty="0" err="1">
                <a:latin typeface="+mj-lt"/>
              </a:rPr>
              <a:t>det</a:t>
            </a:r>
            <a:r>
              <a:rPr lang="fi-FI" sz="6000" dirty="0">
                <a:latin typeface="+mj-lt"/>
              </a:rPr>
              <a:t> </a:t>
            </a:r>
            <a:r>
              <a:rPr lang="fi-FI" sz="6000" dirty="0" err="1">
                <a:latin typeface="+mj-lt"/>
              </a:rPr>
              <a:t>också</a:t>
            </a:r>
            <a:r>
              <a:rPr lang="fi-FI" sz="6000" dirty="0">
                <a:latin typeface="+mj-lt"/>
              </a:rPr>
              <a:t> </a:t>
            </a:r>
            <a:r>
              <a:rPr lang="fi-FI" sz="6000" dirty="0" err="1">
                <a:latin typeface="+mj-lt"/>
              </a:rPr>
              <a:t>svårt</a:t>
            </a:r>
            <a:r>
              <a:rPr lang="fi-FI" sz="6000" dirty="0">
                <a:latin typeface="+mj-lt"/>
              </a:rPr>
              <a:t> </a:t>
            </a:r>
            <a:r>
              <a:rPr lang="fi-FI" sz="6000" dirty="0" err="1">
                <a:latin typeface="+mj-lt"/>
              </a:rPr>
              <a:t>att</a:t>
            </a:r>
            <a:r>
              <a:rPr lang="fi-FI" sz="6000" dirty="0">
                <a:latin typeface="+mj-lt"/>
              </a:rPr>
              <a:t> </a:t>
            </a:r>
            <a:r>
              <a:rPr lang="fi-FI" sz="6000" dirty="0" err="1">
                <a:latin typeface="+mj-lt"/>
              </a:rPr>
              <a:t>göra</a:t>
            </a:r>
            <a:r>
              <a:rPr lang="fi-FI" sz="6000" dirty="0">
                <a:latin typeface="+mj-lt"/>
              </a:rPr>
              <a:t> </a:t>
            </a:r>
            <a:r>
              <a:rPr lang="fi-FI" sz="6000" dirty="0" err="1">
                <a:latin typeface="+mj-lt"/>
              </a:rPr>
              <a:t>t.ex</a:t>
            </a:r>
            <a:r>
              <a:rPr lang="fi-FI" sz="6000" dirty="0">
                <a:latin typeface="+mj-lt"/>
              </a:rPr>
              <a:t>. </a:t>
            </a:r>
            <a:r>
              <a:rPr lang="fi-FI" sz="6000" dirty="0" err="1">
                <a:latin typeface="+mj-lt"/>
              </a:rPr>
              <a:t>riven</a:t>
            </a:r>
            <a:r>
              <a:rPr lang="fi-FI" sz="6000" dirty="0">
                <a:latin typeface="+mj-lt"/>
              </a:rPr>
              <a:t> morot.</a:t>
            </a:r>
          </a:p>
          <a:p>
            <a:pPr>
              <a:lnSpc>
                <a:spcPct val="120000"/>
              </a:lnSpc>
              <a:spcAft>
                <a:spcPts val="600"/>
              </a:spcAft>
            </a:pPr>
            <a:endParaRPr lang="sv-SE" sz="5600" b="1" dirty="0">
              <a:latin typeface="+mj-lt"/>
            </a:endParaRPr>
          </a:p>
        </p:txBody>
      </p:sp>
    </p:spTree>
    <p:extLst>
      <p:ext uri="{BB962C8B-B14F-4D97-AF65-F5344CB8AC3E}">
        <p14:creationId xmlns:p14="http://schemas.microsoft.com/office/powerpoint/2010/main" val="32957296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1371600" y="685800"/>
            <a:ext cx="9601200" cy="1139824"/>
          </a:xfrm>
        </p:spPr>
        <p:txBody>
          <a:bodyPr/>
          <a:lstStyle/>
          <a:p>
            <a:pPr algn="ctr"/>
            <a:r>
              <a:rPr lang="fi-FI" b="1" dirty="0">
                <a:solidFill>
                  <a:srgbClr val="00B050"/>
                </a:solidFill>
              </a:rPr>
              <a:t>”Livet </a:t>
            </a:r>
            <a:r>
              <a:rPr lang="fi-FI" b="1" dirty="0" err="1">
                <a:solidFill>
                  <a:srgbClr val="00B050"/>
                </a:solidFill>
              </a:rPr>
              <a:t>är</a:t>
            </a:r>
            <a:r>
              <a:rPr lang="fi-FI" b="1" dirty="0">
                <a:solidFill>
                  <a:srgbClr val="00B050"/>
                </a:solidFill>
              </a:rPr>
              <a:t> </a:t>
            </a:r>
            <a:r>
              <a:rPr lang="fi-FI" b="1" dirty="0" err="1">
                <a:solidFill>
                  <a:srgbClr val="00B050"/>
                </a:solidFill>
              </a:rPr>
              <a:t>inte</a:t>
            </a:r>
            <a:r>
              <a:rPr lang="fi-FI" b="1" dirty="0">
                <a:solidFill>
                  <a:srgbClr val="00B050"/>
                </a:solidFill>
              </a:rPr>
              <a:t> </a:t>
            </a:r>
            <a:r>
              <a:rPr lang="fi-FI" b="1" dirty="0" err="1">
                <a:solidFill>
                  <a:srgbClr val="00B050"/>
                </a:solidFill>
              </a:rPr>
              <a:t>alltid</a:t>
            </a:r>
            <a:r>
              <a:rPr lang="fi-FI" b="1" dirty="0">
                <a:solidFill>
                  <a:srgbClr val="00B050"/>
                </a:solidFill>
              </a:rPr>
              <a:t> </a:t>
            </a:r>
            <a:r>
              <a:rPr lang="fi-FI" b="1" dirty="0" err="1">
                <a:solidFill>
                  <a:srgbClr val="00B050"/>
                </a:solidFill>
              </a:rPr>
              <a:t>som</a:t>
            </a:r>
            <a:r>
              <a:rPr lang="fi-FI" b="1" dirty="0">
                <a:solidFill>
                  <a:srgbClr val="00B050"/>
                </a:solidFill>
              </a:rPr>
              <a:t> </a:t>
            </a:r>
            <a:r>
              <a:rPr lang="fi-FI" b="1" dirty="0" err="1">
                <a:solidFill>
                  <a:srgbClr val="00B050"/>
                </a:solidFill>
              </a:rPr>
              <a:t>på</a:t>
            </a:r>
            <a:r>
              <a:rPr lang="fi-FI" b="1" dirty="0">
                <a:solidFill>
                  <a:srgbClr val="00B050"/>
                </a:solidFill>
              </a:rPr>
              <a:t> Strömsö”</a:t>
            </a:r>
          </a:p>
        </p:txBody>
      </p:sp>
      <p:sp>
        <p:nvSpPr>
          <p:cNvPr id="3" name="Platshållare för innehåll 2"/>
          <p:cNvSpPr>
            <a:spLocks noGrp="1"/>
          </p:cNvSpPr>
          <p:nvPr>
            <p:ph sz="half" idx="1"/>
          </p:nvPr>
        </p:nvSpPr>
        <p:spPr>
          <a:xfrm>
            <a:off x="838200" y="1825624"/>
            <a:ext cx="5224272" cy="4831207"/>
          </a:xfrm>
        </p:spPr>
        <p:txBody>
          <a:bodyPr>
            <a:noAutofit/>
          </a:bodyPr>
          <a:lstStyle/>
          <a:p>
            <a:pPr>
              <a:lnSpc>
                <a:spcPct val="100000"/>
              </a:lnSpc>
              <a:spcAft>
                <a:spcPts val="600"/>
              </a:spcAft>
            </a:pPr>
            <a:r>
              <a:rPr lang="fi-FI" sz="1500" b="1" dirty="0" err="1"/>
              <a:t>Lunch</a:t>
            </a:r>
            <a:r>
              <a:rPr lang="fi-FI" sz="1500" b="1" dirty="0"/>
              <a:t> </a:t>
            </a:r>
            <a:endParaRPr lang="fi-FI" sz="1500" dirty="0"/>
          </a:p>
          <a:p>
            <a:pPr>
              <a:lnSpc>
                <a:spcPct val="100000"/>
              </a:lnSpc>
              <a:spcAft>
                <a:spcPts val="600"/>
              </a:spcAft>
            </a:pPr>
            <a:r>
              <a:rPr lang="fi-FI" sz="1500" dirty="0"/>
              <a:t>1. En </a:t>
            </a:r>
            <a:r>
              <a:rPr lang="fi-FI" sz="1500" dirty="0" err="1"/>
              <a:t>kort</a:t>
            </a:r>
            <a:r>
              <a:rPr lang="fi-FI" sz="1500" dirty="0"/>
              <a:t> </a:t>
            </a:r>
            <a:r>
              <a:rPr lang="fi-FI" sz="1500" dirty="0" err="1"/>
              <a:t>andakt</a:t>
            </a:r>
            <a:r>
              <a:rPr lang="fi-FI" sz="1500" dirty="0"/>
              <a:t>, </a:t>
            </a:r>
            <a:r>
              <a:rPr lang="fi-FI" sz="1500" dirty="0" err="1"/>
              <a:t>tanke</a:t>
            </a:r>
            <a:r>
              <a:rPr lang="fi-FI" sz="1500" dirty="0"/>
              <a:t> </a:t>
            </a:r>
            <a:r>
              <a:rPr lang="fi-FI" sz="1500" dirty="0" err="1"/>
              <a:t>eller</a:t>
            </a:r>
            <a:r>
              <a:rPr lang="fi-FI" sz="1500" dirty="0"/>
              <a:t> en </a:t>
            </a:r>
            <a:r>
              <a:rPr lang="fi-FI" sz="1500" dirty="0" err="1"/>
              <a:t>bön</a:t>
            </a:r>
            <a:r>
              <a:rPr lang="fi-FI" sz="1500" dirty="0"/>
              <a:t> </a:t>
            </a:r>
          </a:p>
          <a:p>
            <a:pPr>
              <a:lnSpc>
                <a:spcPct val="100000"/>
              </a:lnSpc>
              <a:spcAft>
                <a:spcPts val="600"/>
              </a:spcAft>
            </a:pPr>
            <a:r>
              <a:rPr lang="sv-SE" sz="1500" dirty="0"/>
              <a:t>2. Bildkort: Hur känner du dig när du går till butiken? </a:t>
            </a:r>
          </a:p>
          <a:p>
            <a:pPr>
              <a:lnSpc>
                <a:spcPct val="100000"/>
              </a:lnSpc>
              <a:spcAft>
                <a:spcPts val="600"/>
              </a:spcAft>
            </a:pPr>
            <a:r>
              <a:rPr lang="sv-SE" sz="1500" dirty="0"/>
              <a:t>3. Inledning. Hur man kan förbereda sig för kommande räkningar och var kan man spara. </a:t>
            </a:r>
          </a:p>
          <a:p>
            <a:pPr>
              <a:lnSpc>
                <a:spcPct val="100000"/>
              </a:lnSpc>
              <a:spcAft>
                <a:spcPts val="600"/>
              </a:spcAft>
            </a:pPr>
            <a:r>
              <a:rPr lang="sv-SE" sz="1500" dirty="0"/>
              <a:t>4. Matsedel: Fundera hur en matsedel kan se ut </a:t>
            </a:r>
          </a:p>
          <a:p>
            <a:pPr>
              <a:lnSpc>
                <a:spcPct val="100000"/>
              </a:lnSpc>
              <a:spcBef>
                <a:spcPts val="0"/>
              </a:spcBef>
            </a:pPr>
            <a:r>
              <a:rPr lang="sv-SE" sz="1500" dirty="0"/>
              <a:t>Vad behövs för att tallriken blir mångsidig. </a:t>
            </a:r>
          </a:p>
          <a:p>
            <a:pPr>
              <a:lnSpc>
                <a:spcPct val="100000"/>
              </a:lnSpc>
              <a:spcBef>
                <a:spcPts val="0"/>
              </a:spcBef>
            </a:pPr>
            <a:r>
              <a:rPr lang="fi-FI" sz="1500" b="1" dirty="0"/>
              <a:t>-</a:t>
            </a:r>
            <a:r>
              <a:rPr lang="fi-FI" sz="1500" b="1" dirty="0" err="1"/>
              <a:t>Proteiner</a:t>
            </a:r>
            <a:r>
              <a:rPr lang="fi-FI" sz="1500" b="1" dirty="0"/>
              <a:t> </a:t>
            </a:r>
            <a:r>
              <a:rPr lang="fi-FI" sz="1500" dirty="0"/>
              <a:t>(</a:t>
            </a:r>
            <a:r>
              <a:rPr lang="fi-FI" sz="1500" dirty="0" err="1"/>
              <a:t>fisk</a:t>
            </a:r>
            <a:r>
              <a:rPr lang="fi-FI" sz="1500" dirty="0"/>
              <a:t>, </a:t>
            </a:r>
            <a:r>
              <a:rPr lang="fi-FI" sz="1500" dirty="0" err="1"/>
              <a:t>höna</a:t>
            </a:r>
            <a:r>
              <a:rPr lang="fi-FI" sz="1500" dirty="0"/>
              <a:t>, </a:t>
            </a:r>
            <a:r>
              <a:rPr lang="fi-FI" sz="1500" dirty="0" err="1"/>
              <a:t>vegetabiliska</a:t>
            </a:r>
            <a:r>
              <a:rPr lang="fi-FI" sz="1500" dirty="0"/>
              <a:t> </a:t>
            </a:r>
            <a:r>
              <a:rPr lang="fi-FI" sz="1500" dirty="0" err="1"/>
              <a:t>proteiner</a:t>
            </a:r>
            <a:r>
              <a:rPr lang="fi-FI" sz="1500" dirty="0"/>
              <a:t>, </a:t>
            </a:r>
            <a:r>
              <a:rPr lang="fi-FI" sz="1500" dirty="0" err="1"/>
              <a:t>bönor</a:t>
            </a:r>
            <a:r>
              <a:rPr lang="fi-FI" sz="1500" dirty="0"/>
              <a:t>, </a:t>
            </a:r>
            <a:r>
              <a:rPr lang="fi-FI" sz="1500" dirty="0" err="1"/>
              <a:t>rött</a:t>
            </a:r>
            <a:r>
              <a:rPr lang="fi-FI" sz="1500" dirty="0"/>
              <a:t> </a:t>
            </a:r>
            <a:r>
              <a:rPr lang="fi-FI" sz="1500" dirty="0" err="1"/>
              <a:t>kött</a:t>
            </a:r>
            <a:r>
              <a:rPr lang="fi-FI" sz="1500" dirty="0"/>
              <a:t>) </a:t>
            </a:r>
            <a:r>
              <a:rPr lang="fi-FI" sz="1500" b="1" dirty="0" err="1"/>
              <a:t>Kolhydrater</a:t>
            </a:r>
            <a:r>
              <a:rPr lang="fi-FI" sz="1500" b="1" dirty="0"/>
              <a:t> </a:t>
            </a:r>
            <a:r>
              <a:rPr lang="fi-FI" sz="1500" dirty="0" err="1"/>
              <a:t>bröd</a:t>
            </a:r>
            <a:r>
              <a:rPr lang="fi-FI" sz="1500" dirty="0"/>
              <a:t>, </a:t>
            </a:r>
            <a:r>
              <a:rPr lang="fi-FI" sz="1500" dirty="0" err="1"/>
              <a:t>fullkornsspannmål</a:t>
            </a:r>
            <a:r>
              <a:rPr lang="fi-FI" sz="1500" dirty="0"/>
              <a:t>, </a:t>
            </a:r>
            <a:r>
              <a:rPr lang="fi-FI" sz="1500" dirty="0" err="1"/>
              <a:t>bönor</a:t>
            </a:r>
            <a:r>
              <a:rPr lang="fi-FI" sz="1500" dirty="0"/>
              <a:t>) </a:t>
            </a:r>
            <a:r>
              <a:rPr lang="fi-FI" sz="1500" b="1" dirty="0" err="1"/>
              <a:t>Färggranna</a:t>
            </a:r>
            <a:r>
              <a:rPr lang="fi-FI" sz="1500" b="1" dirty="0"/>
              <a:t> </a:t>
            </a:r>
            <a:r>
              <a:rPr lang="fi-FI" sz="1500" b="1" dirty="0" err="1"/>
              <a:t>gruppen</a:t>
            </a:r>
            <a:r>
              <a:rPr lang="fi-FI" sz="1500" b="1" dirty="0"/>
              <a:t> </a:t>
            </a:r>
            <a:r>
              <a:rPr lang="fi-FI" sz="1500" dirty="0" err="1"/>
              <a:t>grönsaker</a:t>
            </a:r>
            <a:r>
              <a:rPr lang="fi-FI" sz="1500" dirty="0"/>
              <a:t> </a:t>
            </a:r>
            <a:r>
              <a:rPr lang="fi-FI" sz="1500" dirty="0" err="1"/>
              <a:t>och</a:t>
            </a:r>
            <a:r>
              <a:rPr lang="fi-FI" sz="1500" dirty="0"/>
              <a:t> </a:t>
            </a:r>
            <a:r>
              <a:rPr lang="fi-FI" sz="1500" dirty="0" err="1"/>
              <a:t>frukter</a:t>
            </a:r>
            <a:r>
              <a:rPr lang="fi-FI" sz="1500" dirty="0"/>
              <a:t> </a:t>
            </a:r>
            <a:r>
              <a:rPr lang="fi-FI" sz="1500" dirty="0" err="1"/>
              <a:t>samt</a:t>
            </a:r>
            <a:r>
              <a:rPr lang="fi-FI" sz="1500" dirty="0"/>
              <a:t> </a:t>
            </a:r>
            <a:r>
              <a:rPr lang="fi-FI" sz="1500" dirty="0" err="1"/>
              <a:t>rotsaker</a:t>
            </a:r>
            <a:r>
              <a:rPr lang="fi-FI" sz="1500" dirty="0"/>
              <a:t> (</a:t>
            </a:r>
            <a:r>
              <a:rPr lang="fi-FI" sz="1500" dirty="0" err="1"/>
              <a:t>kolla</a:t>
            </a:r>
            <a:r>
              <a:rPr lang="fi-FI" sz="1500" dirty="0"/>
              <a:t> </a:t>
            </a:r>
            <a:r>
              <a:rPr lang="fi-FI" sz="1500" dirty="0" err="1"/>
              <a:t>säsongens</a:t>
            </a:r>
            <a:r>
              <a:rPr lang="fi-FI" sz="1500" dirty="0"/>
              <a:t> </a:t>
            </a:r>
            <a:r>
              <a:rPr lang="fi-FI" sz="1500" dirty="0" err="1"/>
              <a:t>grönsaker</a:t>
            </a:r>
            <a:r>
              <a:rPr lang="fi-FI" sz="1500" dirty="0"/>
              <a:t> </a:t>
            </a:r>
            <a:r>
              <a:rPr lang="fi-FI" sz="1500" dirty="0" err="1"/>
              <a:t>och</a:t>
            </a:r>
            <a:r>
              <a:rPr lang="fi-FI" sz="1500" dirty="0"/>
              <a:t> </a:t>
            </a:r>
            <a:r>
              <a:rPr lang="fi-FI" sz="1500" dirty="0" err="1"/>
              <a:t>frukter</a:t>
            </a:r>
            <a:r>
              <a:rPr lang="fi-FI" sz="1500" dirty="0"/>
              <a:t>!) </a:t>
            </a:r>
            <a:r>
              <a:rPr lang="fi-FI" sz="1500" b="1" dirty="0" err="1"/>
              <a:t>fett</a:t>
            </a:r>
            <a:r>
              <a:rPr lang="fi-FI" sz="1500" b="1" dirty="0"/>
              <a:t> </a:t>
            </a:r>
            <a:r>
              <a:rPr lang="fi-FI" sz="1500" dirty="0"/>
              <a:t>(</a:t>
            </a:r>
            <a:r>
              <a:rPr lang="fi-FI" sz="1500" dirty="0" err="1"/>
              <a:t>margarin</a:t>
            </a:r>
            <a:r>
              <a:rPr lang="fi-FI" sz="1500" dirty="0"/>
              <a:t>, </a:t>
            </a:r>
            <a:r>
              <a:rPr lang="fi-FI" sz="1500" dirty="0" err="1"/>
              <a:t>rypsolja</a:t>
            </a:r>
            <a:r>
              <a:rPr lang="fi-FI" sz="1500" dirty="0"/>
              <a:t>, </a:t>
            </a:r>
            <a:r>
              <a:rPr lang="fi-FI" sz="1500" dirty="0" err="1"/>
              <a:t>nötter</a:t>
            </a:r>
            <a:r>
              <a:rPr lang="fi-FI" sz="1500" dirty="0"/>
              <a:t>, </a:t>
            </a:r>
            <a:r>
              <a:rPr lang="fi-FI" sz="1500" dirty="0" err="1"/>
              <a:t>frön</a:t>
            </a:r>
            <a:r>
              <a:rPr lang="fi-FI" sz="1500" dirty="0"/>
              <a:t>, </a:t>
            </a:r>
            <a:r>
              <a:rPr lang="fi-FI" sz="1500" dirty="0" err="1"/>
              <a:t>fisk</a:t>
            </a:r>
            <a:r>
              <a:rPr lang="fi-FI" sz="1500" dirty="0"/>
              <a:t>, </a:t>
            </a:r>
            <a:r>
              <a:rPr lang="fi-FI" sz="1500" dirty="0" err="1"/>
              <a:t>avocado</a:t>
            </a:r>
            <a:r>
              <a:rPr lang="fi-FI" sz="1500" dirty="0"/>
              <a:t>) </a:t>
            </a:r>
          </a:p>
          <a:p>
            <a:pPr>
              <a:lnSpc>
                <a:spcPct val="100000"/>
              </a:lnSpc>
              <a:spcAft>
                <a:spcPts val="600"/>
              </a:spcAft>
            </a:pPr>
            <a:r>
              <a:rPr lang="sv-SE" sz="1500" dirty="0"/>
              <a:t>Uppgift: Planera parvis en matsedel för 2 dagar. Vi använder oss av recept och butikernas rabatter. </a:t>
            </a:r>
          </a:p>
          <a:p>
            <a:pPr>
              <a:lnSpc>
                <a:spcPct val="100000"/>
              </a:lnSpc>
              <a:spcAft>
                <a:spcPts val="600"/>
              </a:spcAft>
            </a:pPr>
            <a:r>
              <a:rPr lang="sv-SE" sz="1500" dirty="0"/>
              <a:t>Bildkort: Hur vill jag känna mig då jag går och handlar mat? </a:t>
            </a:r>
          </a:p>
        </p:txBody>
      </p:sp>
      <p:sp>
        <p:nvSpPr>
          <p:cNvPr id="4" name="Platshållare för innehåll 3"/>
          <p:cNvSpPr>
            <a:spLocks noGrp="1"/>
          </p:cNvSpPr>
          <p:nvPr>
            <p:ph sz="half" idx="2"/>
          </p:nvPr>
        </p:nvSpPr>
        <p:spPr/>
        <p:txBody>
          <a:bodyPr>
            <a:normAutofit/>
          </a:bodyPr>
          <a:lstStyle/>
          <a:p>
            <a:pPr marL="0" indent="0">
              <a:lnSpc>
                <a:spcPct val="120000"/>
              </a:lnSpc>
              <a:spcAft>
                <a:spcPts val="600"/>
              </a:spcAft>
              <a:buNone/>
            </a:pPr>
            <a:r>
              <a:rPr lang="sv-SE" sz="1500" b="1" dirty="0"/>
              <a:t>Hemläxa</a:t>
            </a:r>
            <a:r>
              <a:rPr lang="sv-SE" sz="1500" dirty="0"/>
              <a:t>: Kvittodagbok. Diakonen/stödpersonen analyserar och kommer med nya förslag. Beröm för det minsta lilla och ta fram de positiva och smarta köpen! </a:t>
            </a:r>
          </a:p>
          <a:p>
            <a:pPr marL="0" indent="0">
              <a:lnSpc>
                <a:spcPct val="120000"/>
              </a:lnSpc>
              <a:spcAft>
                <a:spcPts val="600"/>
              </a:spcAft>
              <a:buNone/>
            </a:pPr>
            <a:r>
              <a:rPr lang="sv-SE" sz="1500" b="1" dirty="0"/>
              <a:t>Hemläxa 2</a:t>
            </a:r>
            <a:r>
              <a:rPr lang="sv-SE" sz="1500" dirty="0"/>
              <a:t>: Planera en 2-5 dagars matsedel. </a:t>
            </a:r>
          </a:p>
          <a:p>
            <a:pPr marL="0" indent="0">
              <a:lnSpc>
                <a:spcPct val="120000"/>
              </a:lnSpc>
              <a:spcAft>
                <a:spcPts val="600"/>
              </a:spcAft>
              <a:buNone/>
            </a:pPr>
            <a:endParaRPr lang="fi-FI" sz="1500" dirty="0"/>
          </a:p>
          <a:p>
            <a:pPr>
              <a:lnSpc>
                <a:spcPct val="120000"/>
              </a:lnSpc>
              <a:spcAft>
                <a:spcPts val="600"/>
              </a:spcAft>
            </a:pPr>
            <a:endParaRPr lang="fi-FI" dirty="0"/>
          </a:p>
        </p:txBody>
      </p:sp>
      <p:pic>
        <p:nvPicPr>
          <p:cNvPr id="5" name="Bildobjekt 4" descr="Det ligger ett bakplåtspapper på en svart bakgrund, i kanten på bilden ligger det träslevar fyllda med olika grönsaker.">
            <a:extLst>
              <a:ext uri="{C183D7F6-B498-43B3-948B-1728B52AA6E4}">
                <adec:decorative xmlns:adec="http://schemas.microsoft.com/office/drawing/2017/decorative" val="0"/>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601968" y="4017615"/>
            <a:ext cx="3502152" cy="2703224"/>
          </a:xfrm>
          <a:prstGeom prst="rect">
            <a:avLst/>
          </a:prstGeom>
        </p:spPr>
      </p:pic>
    </p:spTree>
    <p:extLst>
      <p:ext uri="{BB962C8B-B14F-4D97-AF65-F5344CB8AC3E}">
        <p14:creationId xmlns:p14="http://schemas.microsoft.com/office/powerpoint/2010/main" val="34886124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fi-FI" b="1" dirty="0" err="1">
                <a:solidFill>
                  <a:schemeClr val="accent1">
                    <a:lumMod val="75000"/>
                  </a:schemeClr>
                </a:solidFill>
              </a:rPr>
              <a:t>Balans</a:t>
            </a:r>
            <a:endParaRPr lang="fi-FI" b="1" dirty="0">
              <a:solidFill>
                <a:schemeClr val="accent1">
                  <a:lumMod val="75000"/>
                </a:schemeClr>
              </a:solidFill>
            </a:endParaRPr>
          </a:p>
        </p:txBody>
      </p:sp>
      <p:sp>
        <p:nvSpPr>
          <p:cNvPr id="3" name="Platshållare för innehåll 2"/>
          <p:cNvSpPr>
            <a:spLocks noGrp="1"/>
          </p:cNvSpPr>
          <p:nvPr>
            <p:ph sz="half" idx="1"/>
          </p:nvPr>
        </p:nvSpPr>
        <p:spPr/>
        <p:txBody>
          <a:bodyPr>
            <a:normAutofit fontScale="62500" lnSpcReduction="20000"/>
          </a:bodyPr>
          <a:lstStyle/>
          <a:p>
            <a:r>
              <a:rPr lang="fi-FI" b="1" dirty="0" err="1">
                <a:latin typeface="+mj-lt"/>
              </a:rPr>
              <a:t>Balans</a:t>
            </a:r>
            <a:r>
              <a:rPr lang="fi-FI" b="1" dirty="0">
                <a:latin typeface="+mj-lt"/>
              </a:rPr>
              <a:t>; </a:t>
            </a:r>
            <a:r>
              <a:rPr lang="fi-FI" b="1" dirty="0" err="1">
                <a:latin typeface="+mj-lt"/>
              </a:rPr>
              <a:t>leva</a:t>
            </a:r>
            <a:r>
              <a:rPr lang="fi-FI" b="1" dirty="0">
                <a:latin typeface="+mj-lt"/>
              </a:rPr>
              <a:t> </a:t>
            </a:r>
            <a:r>
              <a:rPr lang="fi-FI" b="1" dirty="0" err="1">
                <a:latin typeface="+mj-lt"/>
              </a:rPr>
              <a:t>vidare</a:t>
            </a:r>
            <a:r>
              <a:rPr lang="fi-FI" b="1" dirty="0">
                <a:latin typeface="+mj-lt"/>
              </a:rPr>
              <a:t> </a:t>
            </a:r>
            <a:endParaRPr lang="fi-FI" dirty="0">
              <a:latin typeface="+mj-lt"/>
            </a:endParaRPr>
          </a:p>
          <a:p>
            <a:r>
              <a:rPr lang="fi-FI" dirty="0">
                <a:latin typeface="+mj-lt"/>
              </a:rPr>
              <a:t>1. </a:t>
            </a:r>
            <a:r>
              <a:rPr lang="fi-FI" dirty="0" err="1">
                <a:latin typeface="+mj-lt"/>
              </a:rPr>
              <a:t>Kort</a:t>
            </a:r>
            <a:r>
              <a:rPr lang="fi-FI" dirty="0">
                <a:latin typeface="+mj-lt"/>
              </a:rPr>
              <a:t> </a:t>
            </a:r>
            <a:r>
              <a:rPr lang="fi-FI" dirty="0" err="1">
                <a:latin typeface="+mj-lt"/>
              </a:rPr>
              <a:t>andakt</a:t>
            </a:r>
            <a:r>
              <a:rPr lang="fi-FI" dirty="0">
                <a:latin typeface="+mj-lt"/>
              </a:rPr>
              <a:t>, en </a:t>
            </a:r>
            <a:r>
              <a:rPr lang="fi-FI" dirty="0" err="1">
                <a:latin typeface="+mj-lt"/>
              </a:rPr>
              <a:t>tanke</a:t>
            </a:r>
            <a:r>
              <a:rPr lang="fi-FI" dirty="0">
                <a:latin typeface="+mj-lt"/>
              </a:rPr>
              <a:t>, en </a:t>
            </a:r>
            <a:r>
              <a:rPr lang="fi-FI" dirty="0" err="1">
                <a:latin typeface="+mj-lt"/>
              </a:rPr>
              <a:t>bön</a:t>
            </a:r>
            <a:r>
              <a:rPr lang="fi-FI" dirty="0">
                <a:latin typeface="+mj-lt"/>
              </a:rPr>
              <a:t> </a:t>
            </a:r>
          </a:p>
          <a:p>
            <a:r>
              <a:rPr lang="sv-SE" dirty="0">
                <a:latin typeface="+mj-lt"/>
              </a:rPr>
              <a:t>2. Bildkort - Hur vill jag känna mig om 6 månader? </a:t>
            </a:r>
          </a:p>
          <a:p>
            <a:endParaRPr lang="fi-FI" dirty="0">
              <a:latin typeface="+mj-lt"/>
            </a:endParaRPr>
          </a:p>
          <a:p>
            <a:r>
              <a:rPr lang="sv-SE" dirty="0">
                <a:latin typeface="+mj-lt"/>
              </a:rPr>
              <a:t>Berättelse/föredrag/socialarbetare som svarar på frågor? Marthaförbundet kommer gärna och håller föredrag. </a:t>
            </a:r>
          </a:p>
          <a:p>
            <a:r>
              <a:rPr lang="sv-SE" dirty="0">
                <a:latin typeface="+mj-lt"/>
              </a:rPr>
              <a:t>Uppgift ”Var vill jag vara om 6 månader” 1år… </a:t>
            </a:r>
          </a:p>
          <a:p>
            <a:r>
              <a:rPr lang="sv-SE" dirty="0">
                <a:latin typeface="+mj-lt"/>
              </a:rPr>
              <a:t>1. Deltagarna får enskilt skriva ett kort till sig själv som sedan skickas till hen om 6 månader. </a:t>
            </a:r>
          </a:p>
          <a:p>
            <a:r>
              <a:rPr lang="sv-SE" dirty="0">
                <a:latin typeface="+mj-lt"/>
              </a:rPr>
              <a:t>2. Parvis: Nu får man våga drömma. Att våga är att vara närmare din sin dröm. Material: veckotidningar, sax, lim och tuschar. Paren gör ett collage om drömmar. Det kan vara vad som helst. Häng upp collaget på väggen. Låt deltagarna gå runt i rummet och bara titta på drömmarna. Du kan spela musik i bakgrunden. </a:t>
            </a:r>
          </a:p>
          <a:p>
            <a:endParaRPr lang="fi-FI" dirty="0">
              <a:latin typeface="+mj-lt"/>
            </a:endParaRPr>
          </a:p>
        </p:txBody>
      </p:sp>
      <p:sp>
        <p:nvSpPr>
          <p:cNvPr id="4" name="Platshållare för innehåll 3"/>
          <p:cNvSpPr>
            <a:spLocks noGrp="1"/>
          </p:cNvSpPr>
          <p:nvPr>
            <p:ph sz="half" idx="2"/>
          </p:nvPr>
        </p:nvSpPr>
        <p:spPr/>
        <p:txBody>
          <a:bodyPr>
            <a:normAutofit fontScale="62500" lnSpcReduction="20000"/>
          </a:bodyPr>
          <a:lstStyle/>
          <a:p>
            <a:r>
              <a:rPr lang="sv-SE" b="1" dirty="0">
                <a:latin typeface="+mj-lt"/>
              </a:rPr>
              <a:t>Hemläxa: </a:t>
            </a:r>
            <a:r>
              <a:rPr lang="sv-SE" dirty="0">
                <a:latin typeface="+mj-lt"/>
              </a:rPr>
              <a:t>Föra kvittodagbok sista gången. </a:t>
            </a:r>
          </a:p>
          <a:p>
            <a:r>
              <a:rPr lang="sv-SE" b="1" dirty="0">
                <a:latin typeface="+mj-lt"/>
              </a:rPr>
              <a:t>Hemläxa 2: </a:t>
            </a:r>
            <a:r>
              <a:rPr lang="sv-SE" dirty="0">
                <a:latin typeface="+mj-lt"/>
              </a:rPr>
              <a:t>Ta fram en glasburk och lägg i en slant, minst en gång i veckan. </a:t>
            </a:r>
          </a:p>
          <a:p>
            <a:endParaRPr lang="fi-FI" dirty="0">
              <a:latin typeface="+mj-lt"/>
            </a:endParaRPr>
          </a:p>
        </p:txBody>
      </p:sp>
      <p:pic>
        <p:nvPicPr>
          <p:cNvPr id="5" name="Bildobjekt 4" descr="På bilden står en vit spargris på ett träbord."/>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601968" y="3263075"/>
            <a:ext cx="4370832" cy="2913888"/>
          </a:xfrm>
          <a:prstGeom prst="rect">
            <a:avLst/>
          </a:prstGeom>
        </p:spPr>
      </p:pic>
    </p:spTree>
    <p:extLst>
      <p:ext uri="{BB962C8B-B14F-4D97-AF65-F5344CB8AC3E}">
        <p14:creationId xmlns:p14="http://schemas.microsoft.com/office/powerpoint/2010/main" val="736696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ubrik 7">
            <a:extLst>
              <a:ext uri="{C183D7F6-B498-43B3-948B-1728B52AA6E4}">
                <adec:decorative xmlns:adec="http://schemas.microsoft.com/office/drawing/2017/decorative" val="1"/>
              </a:ext>
            </a:extLst>
          </p:cNvPr>
          <p:cNvSpPr txBox="1">
            <a:spLocks noGrp="1"/>
          </p:cNvSpPr>
          <p:nvPr>
            <p:ph type="title" idx="4294967295"/>
          </p:nvPr>
        </p:nvSpPr>
        <p:spPr>
          <a:xfrm>
            <a:off x="4617721" y="183340"/>
            <a:ext cx="4261104" cy="369332"/>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i-FI" sz="1800" b="0" i="0" u="none" strike="noStrike" kern="1200" cap="none" spc="0" normalizeH="0" baseline="0" noProof="0" dirty="0" err="1">
                <a:ln>
                  <a:noFill/>
                </a:ln>
                <a:solidFill>
                  <a:schemeClr val="tx1"/>
                </a:solidFill>
                <a:effectLst/>
                <a:uLnTx/>
                <a:uFillTx/>
                <a:latin typeface="+mn-lt"/>
                <a:ea typeface="+mn-ea"/>
                <a:cs typeface="+mn-cs"/>
              </a:rPr>
              <a:t>Månadsbudget</a:t>
            </a:r>
            <a:r>
              <a:rPr kumimoji="0" lang="fi-FI" sz="1800" b="0" i="0" u="none" strike="noStrike" kern="1200" cap="none" spc="0" normalizeH="0" baseline="0" noProof="0" dirty="0">
                <a:ln>
                  <a:noFill/>
                </a:ln>
                <a:solidFill>
                  <a:schemeClr val="tx1"/>
                </a:solidFill>
                <a:effectLst/>
                <a:uLnTx/>
                <a:uFillTx/>
                <a:latin typeface="+mn-lt"/>
                <a:ea typeface="+mn-ea"/>
                <a:cs typeface="+mn-cs"/>
              </a:rPr>
              <a:t> för </a:t>
            </a:r>
            <a:r>
              <a:rPr kumimoji="0" lang="fi-FI" sz="1800" b="0" i="0" u="none" strike="noStrike" kern="1200" cap="none" spc="0" normalizeH="0" baseline="0" noProof="0" dirty="0" err="1">
                <a:ln>
                  <a:noFill/>
                </a:ln>
                <a:solidFill>
                  <a:schemeClr val="tx1"/>
                </a:solidFill>
                <a:effectLst/>
                <a:uLnTx/>
                <a:uFillTx/>
                <a:latin typeface="+mn-lt"/>
                <a:ea typeface="+mn-ea"/>
                <a:cs typeface="+mn-cs"/>
              </a:rPr>
              <a:t>räkningar</a:t>
            </a:r>
            <a:r>
              <a:rPr kumimoji="0" lang="fi-FI" sz="1800" b="0" i="0" u="none" strike="noStrike" kern="1200" cap="none" spc="0" normalizeH="0" baseline="0" noProof="0" dirty="0">
                <a:ln>
                  <a:noFill/>
                </a:ln>
                <a:solidFill>
                  <a:schemeClr val="tx1"/>
                </a:solidFill>
                <a:effectLst/>
                <a:uLnTx/>
                <a:uFillTx/>
                <a:latin typeface="+mn-lt"/>
                <a:ea typeface="+mn-ea"/>
                <a:cs typeface="+mn-cs"/>
              </a:rPr>
              <a:t> 1 </a:t>
            </a:r>
            <a:r>
              <a:rPr kumimoji="0" lang="fi-FI" sz="1800" b="0" i="0" u="none" strike="noStrike" kern="1200" cap="none" spc="0" normalizeH="0" baseline="0" noProof="0" dirty="0" err="1">
                <a:ln>
                  <a:noFill/>
                </a:ln>
                <a:solidFill>
                  <a:schemeClr val="tx1"/>
                </a:solidFill>
                <a:effectLst/>
                <a:uLnTx/>
                <a:uFillTx/>
                <a:latin typeface="+mn-lt"/>
                <a:ea typeface="+mn-ea"/>
                <a:cs typeface="+mn-cs"/>
              </a:rPr>
              <a:t>gång</a:t>
            </a:r>
            <a:r>
              <a:rPr kumimoji="0" lang="fi-FI" sz="1800" b="0" i="0" u="none" strike="noStrike" kern="1200" cap="none" spc="0" normalizeH="0" baseline="0" noProof="0" dirty="0">
                <a:ln>
                  <a:noFill/>
                </a:ln>
                <a:solidFill>
                  <a:schemeClr val="tx1"/>
                </a:solidFill>
                <a:effectLst/>
                <a:uLnTx/>
                <a:uFillTx/>
                <a:latin typeface="+mn-lt"/>
                <a:ea typeface="+mn-ea"/>
                <a:cs typeface="+mn-cs"/>
              </a:rPr>
              <a:t> i </a:t>
            </a:r>
            <a:r>
              <a:rPr kumimoji="0" lang="fi-FI" sz="1800" b="0" i="0" u="none" strike="noStrike" kern="1200" cap="none" spc="0" normalizeH="0" baseline="0" noProof="0" dirty="0" err="1">
                <a:ln>
                  <a:noFill/>
                </a:ln>
                <a:solidFill>
                  <a:schemeClr val="tx1"/>
                </a:solidFill>
                <a:effectLst/>
                <a:uLnTx/>
                <a:uFillTx/>
                <a:latin typeface="+mn-lt"/>
                <a:ea typeface="+mn-ea"/>
                <a:cs typeface="+mn-cs"/>
              </a:rPr>
              <a:t>mån</a:t>
            </a:r>
            <a:endParaRPr kumimoji="0" lang="fi-FI" sz="1800" b="0" i="0" u="none" strike="noStrike" kern="1200" cap="none" spc="0" normalizeH="0" baseline="0" noProof="0" dirty="0">
              <a:ln>
                <a:noFill/>
              </a:ln>
              <a:solidFill>
                <a:schemeClr val="tx1"/>
              </a:solidFill>
              <a:effectLst/>
              <a:uLnTx/>
              <a:uFillTx/>
              <a:latin typeface="+mn-lt"/>
              <a:ea typeface="+mn-ea"/>
              <a:cs typeface="+mn-cs"/>
            </a:endParaRPr>
          </a:p>
        </p:txBody>
      </p:sp>
      <p:graphicFrame>
        <p:nvGraphicFramePr>
          <p:cNvPr id="4" name="Platshållare för innehåll 3">
            <a:extLst>
              <a:ext uri="{C183D7F6-B498-43B3-948B-1728B52AA6E4}">
                <adec:decorative xmlns:adec="http://schemas.microsoft.com/office/drawing/2017/decorative" val="1"/>
              </a:ext>
            </a:extLst>
          </p:cNvPr>
          <p:cNvGraphicFramePr>
            <a:graphicFrameLocks noGrp="1"/>
          </p:cNvGraphicFramePr>
          <p:nvPr>
            <p:ph idx="1"/>
            <p:extLst>
              <p:ext uri="{D42A27DB-BD31-4B8C-83A1-F6EECF244321}">
                <p14:modId xmlns:p14="http://schemas.microsoft.com/office/powerpoint/2010/main" val="3640775021"/>
              </p:ext>
            </p:extLst>
          </p:nvPr>
        </p:nvGraphicFramePr>
        <p:xfrm>
          <a:off x="1353312" y="1291337"/>
          <a:ext cx="5660136" cy="4471563"/>
        </p:xfrm>
        <a:graphic>
          <a:graphicData uri="http://schemas.openxmlformats.org/drawingml/2006/table">
            <a:tbl>
              <a:tblPr firstRow="1" bandRow="1">
                <a:tableStyleId>{284E427A-3D55-4303-BF80-6455036E1DE7}</a:tableStyleId>
              </a:tblPr>
              <a:tblGrid>
                <a:gridCol w="1865877">
                  <a:extLst>
                    <a:ext uri="{9D8B030D-6E8A-4147-A177-3AD203B41FA5}">
                      <a16:colId xmlns:a16="http://schemas.microsoft.com/office/drawing/2014/main" val="20000"/>
                    </a:ext>
                  </a:extLst>
                </a:gridCol>
                <a:gridCol w="1907547">
                  <a:extLst>
                    <a:ext uri="{9D8B030D-6E8A-4147-A177-3AD203B41FA5}">
                      <a16:colId xmlns:a16="http://schemas.microsoft.com/office/drawing/2014/main" val="20001"/>
                    </a:ext>
                  </a:extLst>
                </a:gridCol>
                <a:gridCol w="1886712">
                  <a:extLst>
                    <a:ext uri="{9D8B030D-6E8A-4147-A177-3AD203B41FA5}">
                      <a16:colId xmlns:a16="http://schemas.microsoft.com/office/drawing/2014/main" val="20002"/>
                    </a:ext>
                  </a:extLst>
                </a:gridCol>
              </a:tblGrid>
              <a:tr h="476659">
                <a:tc>
                  <a:txBody>
                    <a:bodyPr/>
                    <a:lstStyle/>
                    <a:p>
                      <a:r>
                        <a:rPr lang="fi-FI" sz="1400" dirty="0" err="1">
                          <a:solidFill>
                            <a:schemeClr val="tx1"/>
                          </a:solidFill>
                        </a:rPr>
                        <a:t>Dagspenning</a:t>
                      </a:r>
                      <a:r>
                        <a:rPr lang="fi-FI" sz="1400" dirty="0">
                          <a:solidFill>
                            <a:schemeClr val="tx1"/>
                          </a:solidFill>
                        </a:rPr>
                        <a:t>/ </a:t>
                      </a:r>
                      <a:r>
                        <a:rPr lang="fi-FI" sz="1400" dirty="0" err="1">
                          <a:solidFill>
                            <a:schemeClr val="tx1"/>
                          </a:solidFill>
                        </a:rPr>
                        <a:t>förädrapenning</a:t>
                      </a:r>
                      <a:endParaRPr lang="fi-FI" sz="1400" dirty="0">
                        <a:solidFill>
                          <a:schemeClr val="tx1"/>
                        </a:solidFill>
                      </a:endParaRPr>
                    </a:p>
                  </a:txBody>
                  <a:tcPr/>
                </a:tc>
                <a:tc>
                  <a:txBody>
                    <a:bodyPr/>
                    <a:lstStyle/>
                    <a:p>
                      <a:endParaRPr lang="fi-FI" dirty="0"/>
                    </a:p>
                  </a:txBody>
                  <a:tcPr/>
                </a:tc>
                <a:tc>
                  <a:txBody>
                    <a:bodyPr/>
                    <a:lstStyle/>
                    <a:p>
                      <a:endParaRPr lang="fi-FI"/>
                    </a:p>
                  </a:txBody>
                  <a:tcPr/>
                </a:tc>
                <a:extLst>
                  <a:ext uri="{0D108BD9-81ED-4DB2-BD59-A6C34878D82A}">
                    <a16:rowId xmlns:a16="http://schemas.microsoft.com/office/drawing/2014/main" val="10000"/>
                  </a:ext>
                </a:extLst>
              </a:tr>
              <a:tr h="439267">
                <a:tc>
                  <a:txBody>
                    <a:bodyPr/>
                    <a:lstStyle/>
                    <a:p>
                      <a:r>
                        <a:rPr lang="fi-FI" sz="1200" dirty="0" err="1"/>
                        <a:t>Lön</a:t>
                      </a:r>
                      <a:endParaRPr lang="fi-FI" sz="1200" dirty="0"/>
                    </a:p>
                  </a:txBody>
                  <a:tcPr/>
                </a:tc>
                <a:tc>
                  <a:txBody>
                    <a:bodyPr/>
                    <a:lstStyle/>
                    <a:p>
                      <a:endParaRPr lang="fi-FI" dirty="0"/>
                    </a:p>
                  </a:txBody>
                  <a:tcPr/>
                </a:tc>
                <a:tc>
                  <a:txBody>
                    <a:bodyPr/>
                    <a:lstStyle/>
                    <a:p>
                      <a:endParaRPr lang="fi-FI"/>
                    </a:p>
                  </a:txBody>
                  <a:tcPr/>
                </a:tc>
                <a:extLst>
                  <a:ext uri="{0D108BD9-81ED-4DB2-BD59-A6C34878D82A}">
                    <a16:rowId xmlns:a16="http://schemas.microsoft.com/office/drawing/2014/main" val="10001"/>
                  </a:ext>
                </a:extLst>
              </a:tr>
              <a:tr h="439267">
                <a:tc>
                  <a:txBody>
                    <a:bodyPr/>
                    <a:lstStyle/>
                    <a:p>
                      <a:r>
                        <a:rPr lang="fi-FI" sz="1200" dirty="0"/>
                        <a:t>Pension</a:t>
                      </a:r>
                    </a:p>
                  </a:txBody>
                  <a:tcPr/>
                </a:tc>
                <a:tc>
                  <a:txBody>
                    <a:bodyPr/>
                    <a:lstStyle/>
                    <a:p>
                      <a:endParaRPr lang="fi-FI" dirty="0"/>
                    </a:p>
                  </a:txBody>
                  <a:tcPr/>
                </a:tc>
                <a:tc>
                  <a:txBody>
                    <a:bodyPr/>
                    <a:lstStyle/>
                    <a:p>
                      <a:endParaRPr lang="fi-FI"/>
                    </a:p>
                  </a:txBody>
                  <a:tcPr/>
                </a:tc>
                <a:extLst>
                  <a:ext uri="{0D108BD9-81ED-4DB2-BD59-A6C34878D82A}">
                    <a16:rowId xmlns:a16="http://schemas.microsoft.com/office/drawing/2014/main" val="10002"/>
                  </a:ext>
                </a:extLst>
              </a:tr>
              <a:tr h="439267">
                <a:tc>
                  <a:txBody>
                    <a:bodyPr/>
                    <a:lstStyle/>
                    <a:p>
                      <a:r>
                        <a:rPr lang="fi-FI" sz="1200" dirty="0" err="1"/>
                        <a:t>Utkomstöd</a:t>
                      </a:r>
                      <a:endParaRPr lang="fi-FI" sz="1200" dirty="0"/>
                    </a:p>
                  </a:txBody>
                  <a:tcPr/>
                </a:tc>
                <a:tc>
                  <a:txBody>
                    <a:bodyPr/>
                    <a:lstStyle/>
                    <a:p>
                      <a:endParaRPr lang="fi-FI"/>
                    </a:p>
                  </a:txBody>
                  <a:tcPr/>
                </a:tc>
                <a:tc>
                  <a:txBody>
                    <a:bodyPr/>
                    <a:lstStyle/>
                    <a:p>
                      <a:endParaRPr lang="fi-FI"/>
                    </a:p>
                  </a:txBody>
                  <a:tcPr/>
                </a:tc>
                <a:extLst>
                  <a:ext uri="{0D108BD9-81ED-4DB2-BD59-A6C34878D82A}">
                    <a16:rowId xmlns:a16="http://schemas.microsoft.com/office/drawing/2014/main" val="10003"/>
                  </a:ext>
                </a:extLst>
              </a:tr>
              <a:tr h="439267">
                <a:tc>
                  <a:txBody>
                    <a:bodyPr/>
                    <a:lstStyle/>
                    <a:p>
                      <a:r>
                        <a:rPr lang="fi-FI" sz="1200" dirty="0" err="1"/>
                        <a:t>Utkomsstöd</a:t>
                      </a:r>
                      <a:endParaRPr lang="fi-FI" sz="1200" dirty="0"/>
                    </a:p>
                  </a:txBody>
                  <a:tcPr/>
                </a:tc>
                <a:tc>
                  <a:txBody>
                    <a:bodyPr/>
                    <a:lstStyle/>
                    <a:p>
                      <a:endParaRPr lang="fi-FI"/>
                    </a:p>
                  </a:txBody>
                  <a:tcPr/>
                </a:tc>
                <a:tc>
                  <a:txBody>
                    <a:bodyPr/>
                    <a:lstStyle/>
                    <a:p>
                      <a:endParaRPr lang="fi-FI"/>
                    </a:p>
                  </a:txBody>
                  <a:tcPr/>
                </a:tc>
                <a:extLst>
                  <a:ext uri="{0D108BD9-81ED-4DB2-BD59-A6C34878D82A}">
                    <a16:rowId xmlns:a16="http://schemas.microsoft.com/office/drawing/2014/main" val="10004"/>
                  </a:ext>
                </a:extLst>
              </a:tr>
              <a:tr h="439267">
                <a:tc>
                  <a:txBody>
                    <a:bodyPr/>
                    <a:lstStyle/>
                    <a:p>
                      <a:r>
                        <a:rPr lang="fi-FI" sz="1200" dirty="0" err="1"/>
                        <a:t>Vårdpenning</a:t>
                      </a:r>
                      <a:endParaRPr lang="fi-FI" sz="1200" dirty="0"/>
                    </a:p>
                  </a:txBody>
                  <a:tcPr/>
                </a:tc>
                <a:tc>
                  <a:txBody>
                    <a:bodyPr/>
                    <a:lstStyle/>
                    <a:p>
                      <a:endParaRPr lang="fi-FI"/>
                    </a:p>
                  </a:txBody>
                  <a:tcPr/>
                </a:tc>
                <a:tc>
                  <a:txBody>
                    <a:bodyPr/>
                    <a:lstStyle/>
                    <a:p>
                      <a:endParaRPr lang="fi-FI"/>
                    </a:p>
                  </a:txBody>
                  <a:tcPr/>
                </a:tc>
                <a:extLst>
                  <a:ext uri="{0D108BD9-81ED-4DB2-BD59-A6C34878D82A}">
                    <a16:rowId xmlns:a16="http://schemas.microsoft.com/office/drawing/2014/main" val="10005"/>
                  </a:ext>
                </a:extLst>
              </a:tr>
              <a:tr h="439267">
                <a:tc>
                  <a:txBody>
                    <a:bodyPr/>
                    <a:lstStyle/>
                    <a:p>
                      <a:r>
                        <a:rPr lang="fi-FI" sz="1200" dirty="0" err="1"/>
                        <a:t>Underhållsbidrag</a:t>
                      </a:r>
                      <a:endParaRPr lang="fi-FI" sz="1200" dirty="0"/>
                    </a:p>
                  </a:txBody>
                  <a:tcPr/>
                </a:tc>
                <a:tc>
                  <a:txBody>
                    <a:bodyPr/>
                    <a:lstStyle/>
                    <a:p>
                      <a:endParaRPr lang="fi-FI"/>
                    </a:p>
                  </a:txBody>
                  <a:tcPr/>
                </a:tc>
                <a:tc>
                  <a:txBody>
                    <a:bodyPr/>
                    <a:lstStyle/>
                    <a:p>
                      <a:endParaRPr lang="fi-FI"/>
                    </a:p>
                  </a:txBody>
                  <a:tcPr/>
                </a:tc>
                <a:extLst>
                  <a:ext uri="{0D108BD9-81ED-4DB2-BD59-A6C34878D82A}">
                    <a16:rowId xmlns:a16="http://schemas.microsoft.com/office/drawing/2014/main" val="10006"/>
                  </a:ext>
                </a:extLst>
              </a:tr>
              <a:tr h="439267">
                <a:tc>
                  <a:txBody>
                    <a:bodyPr/>
                    <a:lstStyle/>
                    <a:p>
                      <a:r>
                        <a:rPr lang="fi-FI" sz="1200" dirty="0" err="1"/>
                        <a:t>Barnbidrag</a:t>
                      </a:r>
                      <a:endParaRPr lang="fi-FI" sz="1200" dirty="0"/>
                    </a:p>
                  </a:txBody>
                  <a:tcPr/>
                </a:tc>
                <a:tc>
                  <a:txBody>
                    <a:bodyPr/>
                    <a:lstStyle/>
                    <a:p>
                      <a:endParaRPr lang="fi-FI"/>
                    </a:p>
                  </a:txBody>
                  <a:tcPr/>
                </a:tc>
                <a:tc>
                  <a:txBody>
                    <a:bodyPr/>
                    <a:lstStyle/>
                    <a:p>
                      <a:endParaRPr lang="fi-FI"/>
                    </a:p>
                  </a:txBody>
                  <a:tcPr/>
                </a:tc>
                <a:extLst>
                  <a:ext uri="{0D108BD9-81ED-4DB2-BD59-A6C34878D82A}">
                    <a16:rowId xmlns:a16="http://schemas.microsoft.com/office/drawing/2014/main" val="10007"/>
                  </a:ext>
                </a:extLst>
              </a:tr>
              <a:tr h="439267">
                <a:tc>
                  <a:txBody>
                    <a:bodyPr/>
                    <a:lstStyle/>
                    <a:p>
                      <a:r>
                        <a:rPr lang="fi-FI" sz="1200" dirty="0" err="1"/>
                        <a:t>Studiestöd</a:t>
                      </a:r>
                      <a:r>
                        <a:rPr lang="fi-FI" sz="1200" dirty="0"/>
                        <a:t>/</a:t>
                      </a:r>
                      <a:r>
                        <a:rPr lang="fi-FI" sz="1200" dirty="0" err="1"/>
                        <a:t>lån</a:t>
                      </a:r>
                      <a:endParaRPr lang="fi-FI" sz="1200" dirty="0"/>
                    </a:p>
                  </a:txBody>
                  <a:tcPr/>
                </a:tc>
                <a:tc>
                  <a:txBody>
                    <a:bodyPr/>
                    <a:lstStyle/>
                    <a:p>
                      <a:endParaRPr lang="fi-FI"/>
                    </a:p>
                  </a:txBody>
                  <a:tcPr/>
                </a:tc>
                <a:tc>
                  <a:txBody>
                    <a:bodyPr/>
                    <a:lstStyle/>
                    <a:p>
                      <a:endParaRPr lang="fi-FI"/>
                    </a:p>
                  </a:txBody>
                  <a:tcPr/>
                </a:tc>
                <a:extLst>
                  <a:ext uri="{0D108BD9-81ED-4DB2-BD59-A6C34878D82A}">
                    <a16:rowId xmlns:a16="http://schemas.microsoft.com/office/drawing/2014/main" val="10008"/>
                  </a:ext>
                </a:extLst>
              </a:tr>
              <a:tr h="439267">
                <a:tc>
                  <a:txBody>
                    <a:bodyPr/>
                    <a:lstStyle/>
                    <a:p>
                      <a:r>
                        <a:rPr lang="fi-FI" dirty="0" err="1"/>
                        <a:t>Totalt</a:t>
                      </a:r>
                      <a:endParaRPr lang="fi-FI" dirty="0"/>
                    </a:p>
                  </a:txBody>
                  <a:tcPr/>
                </a:tc>
                <a:tc>
                  <a:txBody>
                    <a:bodyPr/>
                    <a:lstStyle/>
                    <a:p>
                      <a:endParaRPr lang="fi-FI" dirty="0"/>
                    </a:p>
                  </a:txBody>
                  <a:tcPr/>
                </a:tc>
                <a:tc>
                  <a:txBody>
                    <a:bodyPr/>
                    <a:lstStyle/>
                    <a:p>
                      <a:endParaRPr lang="fi-FI" dirty="0"/>
                    </a:p>
                  </a:txBody>
                  <a:tcPr/>
                </a:tc>
                <a:extLst>
                  <a:ext uri="{0D108BD9-81ED-4DB2-BD59-A6C34878D82A}">
                    <a16:rowId xmlns:a16="http://schemas.microsoft.com/office/drawing/2014/main" val="10009"/>
                  </a:ext>
                </a:extLst>
              </a:tr>
            </a:tbl>
          </a:graphicData>
        </a:graphic>
      </p:graphicFrame>
      <p:sp>
        <p:nvSpPr>
          <p:cNvPr id="5" name="textruta 4">
            <a:extLst>
              <a:ext uri="{C183D7F6-B498-43B3-948B-1728B52AA6E4}">
                <adec:decorative xmlns:adec="http://schemas.microsoft.com/office/drawing/2017/decorative" val="1"/>
              </a:ext>
            </a:extLst>
          </p:cNvPr>
          <p:cNvSpPr txBox="1"/>
          <p:nvPr/>
        </p:nvSpPr>
        <p:spPr>
          <a:xfrm>
            <a:off x="3538728" y="922004"/>
            <a:ext cx="3474720" cy="369332"/>
          </a:xfrm>
          <a:prstGeom prst="rect">
            <a:avLst/>
          </a:prstGeom>
          <a:noFill/>
        </p:spPr>
        <p:txBody>
          <a:bodyPr wrap="square" rtlCol="0">
            <a:spAutoFit/>
          </a:bodyPr>
          <a:lstStyle/>
          <a:p>
            <a:r>
              <a:rPr lang="fi-FI" dirty="0"/>
              <a:t>  Summa	          </a:t>
            </a:r>
            <a:r>
              <a:rPr lang="fi-FI" dirty="0" err="1"/>
              <a:t>Utbetalningsdag</a:t>
            </a:r>
            <a:endParaRPr lang="fi-FI" dirty="0"/>
          </a:p>
        </p:txBody>
      </p:sp>
      <p:sp>
        <p:nvSpPr>
          <p:cNvPr id="10" name="textruta 9">
            <a:extLst>
              <a:ext uri="{C183D7F6-B498-43B3-948B-1728B52AA6E4}">
                <adec:decorative xmlns:adec="http://schemas.microsoft.com/office/drawing/2017/decorative" val="1"/>
              </a:ext>
            </a:extLst>
          </p:cNvPr>
          <p:cNvSpPr txBox="1"/>
          <p:nvPr/>
        </p:nvSpPr>
        <p:spPr>
          <a:xfrm>
            <a:off x="9198864" y="983559"/>
            <a:ext cx="2359153" cy="307777"/>
          </a:xfrm>
          <a:prstGeom prst="rect">
            <a:avLst/>
          </a:prstGeom>
          <a:noFill/>
        </p:spPr>
        <p:txBody>
          <a:bodyPr wrap="square" rtlCol="0">
            <a:spAutoFit/>
          </a:bodyPr>
          <a:lstStyle/>
          <a:p>
            <a:r>
              <a:rPr lang="fi-FI" sz="1400" dirty="0"/>
              <a:t>Summa      </a:t>
            </a:r>
            <a:r>
              <a:rPr lang="fi-FI" sz="1400" dirty="0" err="1"/>
              <a:t>förfallodag</a:t>
            </a:r>
            <a:endParaRPr lang="fi-FI" sz="1400" dirty="0"/>
          </a:p>
        </p:txBody>
      </p:sp>
      <p:graphicFrame>
        <p:nvGraphicFramePr>
          <p:cNvPr id="9" name="Tabell 8">
            <a:extLst>
              <a:ext uri="{C183D7F6-B498-43B3-948B-1728B52AA6E4}">
                <adec:decorative xmlns:adec="http://schemas.microsoft.com/office/drawing/2017/decorative" val="1"/>
              </a:ext>
            </a:extLst>
          </p:cNvPr>
          <p:cNvGraphicFramePr>
            <a:graphicFrameLocks noGrp="1"/>
          </p:cNvGraphicFramePr>
          <p:nvPr>
            <p:extLst>
              <p:ext uri="{D42A27DB-BD31-4B8C-83A1-F6EECF244321}">
                <p14:modId xmlns:p14="http://schemas.microsoft.com/office/powerpoint/2010/main" val="477318272"/>
              </p:ext>
            </p:extLst>
          </p:nvPr>
        </p:nvGraphicFramePr>
        <p:xfrm>
          <a:off x="7406641" y="1291336"/>
          <a:ext cx="3602736" cy="2966720"/>
        </p:xfrm>
        <a:graphic>
          <a:graphicData uri="http://schemas.openxmlformats.org/drawingml/2006/table">
            <a:tbl>
              <a:tblPr firstRow="1" bandRow="1">
                <a:tableStyleId>{5C22544A-7EE6-4342-B048-85BDC9FD1C3A}</a:tableStyleId>
              </a:tblPr>
              <a:tblGrid>
                <a:gridCol w="1200912">
                  <a:extLst>
                    <a:ext uri="{9D8B030D-6E8A-4147-A177-3AD203B41FA5}">
                      <a16:colId xmlns:a16="http://schemas.microsoft.com/office/drawing/2014/main" val="20000"/>
                    </a:ext>
                  </a:extLst>
                </a:gridCol>
                <a:gridCol w="1200912">
                  <a:extLst>
                    <a:ext uri="{9D8B030D-6E8A-4147-A177-3AD203B41FA5}">
                      <a16:colId xmlns:a16="http://schemas.microsoft.com/office/drawing/2014/main" val="20001"/>
                    </a:ext>
                  </a:extLst>
                </a:gridCol>
                <a:gridCol w="1200912">
                  <a:extLst>
                    <a:ext uri="{9D8B030D-6E8A-4147-A177-3AD203B41FA5}">
                      <a16:colId xmlns:a16="http://schemas.microsoft.com/office/drawing/2014/main" val="20002"/>
                    </a:ext>
                  </a:extLst>
                </a:gridCol>
              </a:tblGrid>
              <a:tr h="370840">
                <a:tc>
                  <a:txBody>
                    <a:bodyPr/>
                    <a:lstStyle/>
                    <a:p>
                      <a:r>
                        <a:rPr lang="fi-FI" sz="1400" dirty="0" err="1"/>
                        <a:t>Hyra</a:t>
                      </a:r>
                      <a:r>
                        <a:rPr lang="fi-FI" sz="1400" dirty="0"/>
                        <a:t>/</a:t>
                      </a:r>
                      <a:r>
                        <a:rPr lang="fi-FI" sz="1400" dirty="0" err="1"/>
                        <a:t>bostlån</a:t>
                      </a:r>
                      <a:endParaRPr lang="fi-FI" sz="1400" dirty="0"/>
                    </a:p>
                  </a:txBody>
                  <a:tcPr/>
                </a:tc>
                <a:tc>
                  <a:txBody>
                    <a:bodyPr/>
                    <a:lstStyle/>
                    <a:p>
                      <a:endParaRPr lang="fi-FI" dirty="0"/>
                    </a:p>
                  </a:txBody>
                  <a:tcPr/>
                </a:tc>
                <a:tc>
                  <a:txBody>
                    <a:bodyPr/>
                    <a:lstStyle/>
                    <a:p>
                      <a:endParaRPr lang="fi-FI"/>
                    </a:p>
                  </a:txBody>
                  <a:tcPr/>
                </a:tc>
                <a:extLst>
                  <a:ext uri="{0D108BD9-81ED-4DB2-BD59-A6C34878D82A}">
                    <a16:rowId xmlns:a16="http://schemas.microsoft.com/office/drawing/2014/main" val="10000"/>
                  </a:ext>
                </a:extLst>
              </a:tr>
              <a:tr h="370840">
                <a:tc>
                  <a:txBody>
                    <a:bodyPr/>
                    <a:lstStyle/>
                    <a:p>
                      <a:r>
                        <a:rPr lang="fi-FI" sz="1400" dirty="0" err="1"/>
                        <a:t>Vatten</a:t>
                      </a:r>
                      <a:endParaRPr lang="fi-FI" sz="1400" dirty="0"/>
                    </a:p>
                  </a:txBody>
                  <a:tcPr/>
                </a:tc>
                <a:tc>
                  <a:txBody>
                    <a:bodyPr/>
                    <a:lstStyle/>
                    <a:p>
                      <a:endParaRPr lang="fi-FI"/>
                    </a:p>
                  </a:txBody>
                  <a:tcPr/>
                </a:tc>
                <a:tc>
                  <a:txBody>
                    <a:bodyPr/>
                    <a:lstStyle/>
                    <a:p>
                      <a:endParaRPr lang="fi-FI"/>
                    </a:p>
                  </a:txBody>
                  <a:tcPr/>
                </a:tc>
                <a:extLst>
                  <a:ext uri="{0D108BD9-81ED-4DB2-BD59-A6C34878D82A}">
                    <a16:rowId xmlns:a16="http://schemas.microsoft.com/office/drawing/2014/main" val="10001"/>
                  </a:ext>
                </a:extLst>
              </a:tr>
              <a:tr h="370840">
                <a:tc>
                  <a:txBody>
                    <a:bodyPr/>
                    <a:lstStyle/>
                    <a:p>
                      <a:r>
                        <a:rPr lang="fi-FI" sz="1400" dirty="0" err="1"/>
                        <a:t>Telefon</a:t>
                      </a:r>
                      <a:endParaRPr lang="fi-FI" sz="1400" dirty="0"/>
                    </a:p>
                  </a:txBody>
                  <a:tcPr/>
                </a:tc>
                <a:tc>
                  <a:txBody>
                    <a:bodyPr/>
                    <a:lstStyle/>
                    <a:p>
                      <a:endParaRPr lang="fi-FI"/>
                    </a:p>
                  </a:txBody>
                  <a:tcPr/>
                </a:tc>
                <a:tc>
                  <a:txBody>
                    <a:bodyPr/>
                    <a:lstStyle/>
                    <a:p>
                      <a:endParaRPr lang="fi-FI"/>
                    </a:p>
                  </a:txBody>
                  <a:tcPr/>
                </a:tc>
                <a:extLst>
                  <a:ext uri="{0D108BD9-81ED-4DB2-BD59-A6C34878D82A}">
                    <a16:rowId xmlns:a16="http://schemas.microsoft.com/office/drawing/2014/main" val="10002"/>
                  </a:ext>
                </a:extLst>
              </a:tr>
              <a:tr h="370840">
                <a:tc>
                  <a:txBody>
                    <a:bodyPr/>
                    <a:lstStyle/>
                    <a:p>
                      <a:r>
                        <a:rPr lang="fi-FI" sz="1400" dirty="0" err="1"/>
                        <a:t>Dagis</a:t>
                      </a:r>
                      <a:r>
                        <a:rPr lang="fi-FI" sz="1400" dirty="0"/>
                        <a:t>/</a:t>
                      </a:r>
                      <a:r>
                        <a:rPr lang="fi-FI" sz="1400" dirty="0" err="1"/>
                        <a:t>eftis</a:t>
                      </a:r>
                      <a:endParaRPr lang="fi-FI" sz="1400" dirty="0"/>
                    </a:p>
                  </a:txBody>
                  <a:tcPr/>
                </a:tc>
                <a:tc>
                  <a:txBody>
                    <a:bodyPr/>
                    <a:lstStyle/>
                    <a:p>
                      <a:endParaRPr lang="fi-FI"/>
                    </a:p>
                  </a:txBody>
                  <a:tcPr/>
                </a:tc>
                <a:tc>
                  <a:txBody>
                    <a:bodyPr/>
                    <a:lstStyle/>
                    <a:p>
                      <a:endParaRPr lang="fi-FI"/>
                    </a:p>
                  </a:txBody>
                  <a:tcPr/>
                </a:tc>
                <a:extLst>
                  <a:ext uri="{0D108BD9-81ED-4DB2-BD59-A6C34878D82A}">
                    <a16:rowId xmlns:a16="http://schemas.microsoft.com/office/drawing/2014/main" val="10003"/>
                  </a:ext>
                </a:extLst>
              </a:tr>
              <a:tr h="370840">
                <a:tc>
                  <a:txBody>
                    <a:bodyPr/>
                    <a:lstStyle/>
                    <a:p>
                      <a:r>
                        <a:rPr lang="fi-FI" sz="1400" dirty="0" err="1"/>
                        <a:t>Underhållsb</a:t>
                      </a:r>
                      <a:r>
                        <a:rPr lang="fi-FI" sz="1400" dirty="0"/>
                        <a:t>.</a:t>
                      </a:r>
                    </a:p>
                  </a:txBody>
                  <a:tcPr/>
                </a:tc>
                <a:tc>
                  <a:txBody>
                    <a:bodyPr/>
                    <a:lstStyle/>
                    <a:p>
                      <a:endParaRPr lang="fi-FI"/>
                    </a:p>
                  </a:txBody>
                  <a:tcPr/>
                </a:tc>
                <a:tc>
                  <a:txBody>
                    <a:bodyPr/>
                    <a:lstStyle/>
                    <a:p>
                      <a:endParaRPr lang="fi-FI"/>
                    </a:p>
                  </a:txBody>
                  <a:tcPr/>
                </a:tc>
                <a:extLst>
                  <a:ext uri="{0D108BD9-81ED-4DB2-BD59-A6C34878D82A}">
                    <a16:rowId xmlns:a16="http://schemas.microsoft.com/office/drawing/2014/main" val="10004"/>
                  </a:ext>
                </a:extLst>
              </a:tr>
              <a:tr h="370840">
                <a:tc>
                  <a:txBody>
                    <a:bodyPr/>
                    <a:lstStyle/>
                    <a:p>
                      <a:r>
                        <a:rPr lang="fi-FI" sz="1400" dirty="0"/>
                        <a:t>Hobby</a:t>
                      </a:r>
                    </a:p>
                  </a:txBody>
                  <a:tcPr/>
                </a:tc>
                <a:tc>
                  <a:txBody>
                    <a:bodyPr/>
                    <a:lstStyle/>
                    <a:p>
                      <a:endParaRPr lang="fi-FI"/>
                    </a:p>
                  </a:txBody>
                  <a:tcPr/>
                </a:tc>
                <a:tc>
                  <a:txBody>
                    <a:bodyPr/>
                    <a:lstStyle/>
                    <a:p>
                      <a:endParaRPr lang="fi-FI"/>
                    </a:p>
                  </a:txBody>
                  <a:tcPr/>
                </a:tc>
                <a:extLst>
                  <a:ext uri="{0D108BD9-81ED-4DB2-BD59-A6C34878D82A}">
                    <a16:rowId xmlns:a16="http://schemas.microsoft.com/office/drawing/2014/main" val="10005"/>
                  </a:ext>
                </a:extLst>
              </a:tr>
              <a:tr h="370840">
                <a:tc>
                  <a:txBody>
                    <a:bodyPr/>
                    <a:lstStyle/>
                    <a:p>
                      <a:r>
                        <a:rPr lang="fi-FI" sz="1400" dirty="0" err="1"/>
                        <a:t>Resor</a:t>
                      </a:r>
                      <a:endParaRPr lang="fi-FI" sz="1400" dirty="0"/>
                    </a:p>
                  </a:txBody>
                  <a:tcPr/>
                </a:tc>
                <a:tc>
                  <a:txBody>
                    <a:bodyPr/>
                    <a:lstStyle/>
                    <a:p>
                      <a:endParaRPr lang="fi-FI"/>
                    </a:p>
                  </a:txBody>
                  <a:tcPr/>
                </a:tc>
                <a:tc>
                  <a:txBody>
                    <a:bodyPr/>
                    <a:lstStyle/>
                    <a:p>
                      <a:endParaRPr lang="fi-FI"/>
                    </a:p>
                  </a:txBody>
                  <a:tcPr/>
                </a:tc>
                <a:extLst>
                  <a:ext uri="{0D108BD9-81ED-4DB2-BD59-A6C34878D82A}">
                    <a16:rowId xmlns:a16="http://schemas.microsoft.com/office/drawing/2014/main" val="10006"/>
                  </a:ext>
                </a:extLst>
              </a:tr>
              <a:tr h="370840">
                <a:tc>
                  <a:txBody>
                    <a:bodyPr/>
                    <a:lstStyle/>
                    <a:p>
                      <a:r>
                        <a:rPr lang="fi-FI" sz="1400" dirty="0"/>
                        <a:t>Kredit</a:t>
                      </a:r>
                    </a:p>
                  </a:txBody>
                  <a:tcPr/>
                </a:tc>
                <a:tc>
                  <a:txBody>
                    <a:bodyPr/>
                    <a:lstStyle/>
                    <a:p>
                      <a:endParaRPr lang="fi-FI"/>
                    </a:p>
                  </a:txBody>
                  <a:tcPr/>
                </a:tc>
                <a:tc>
                  <a:txBody>
                    <a:bodyPr/>
                    <a:lstStyle/>
                    <a:p>
                      <a:endParaRPr lang="fi-FI" dirty="0"/>
                    </a:p>
                  </a:txBody>
                  <a:tcPr/>
                </a:tc>
                <a:extLst>
                  <a:ext uri="{0D108BD9-81ED-4DB2-BD59-A6C34878D82A}">
                    <a16:rowId xmlns:a16="http://schemas.microsoft.com/office/drawing/2014/main" val="10007"/>
                  </a:ext>
                </a:extLst>
              </a:tr>
            </a:tbl>
          </a:graphicData>
        </a:graphic>
      </p:graphicFrame>
      <p:graphicFrame>
        <p:nvGraphicFramePr>
          <p:cNvPr id="14" name="Tabell 13">
            <a:extLst>
              <a:ext uri="{C183D7F6-B498-43B3-948B-1728B52AA6E4}">
                <adec:decorative xmlns:adec="http://schemas.microsoft.com/office/drawing/2017/decorative" val="1"/>
              </a:ext>
            </a:extLst>
          </p:cNvPr>
          <p:cNvGraphicFramePr>
            <a:graphicFrameLocks noGrp="1"/>
          </p:cNvGraphicFramePr>
          <p:nvPr>
            <p:extLst>
              <p:ext uri="{D42A27DB-BD31-4B8C-83A1-F6EECF244321}">
                <p14:modId xmlns:p14="http://schemas.microsoft.com/office/powerpoint/2010/main" val="1533653960"/>
              </p:ext>
            </p:extLst>
          </p:nvPr>
        </p:nvGraphicFramePr>
        <p:xfrm>
          <a:off x="7406641" y="4258056"/>
          <a:ext cx="3593591" cy="365760"/>
        </p:xfrm>
        <a:graphic>
          <a:graphicData uri="http://schemas.openxmlformats.org/drawingml/2006/table">
            <a:tbl>
              <a:tblPr firstRow="1" bandRow="1">
                <a:tableStyleId>{5C22544A-7EE6-4342-B048-85BDC9FD1C3A}</a:tableStyleId>
              </a:tblPr>
              <a:tblGrid>
                <a:gridCol w="1219200">
                  <a:extLst>
                    <a:ext uri="{9D8B030D-6E8A-4147-A177-3AD203B41FA5}">
                      <a16:colId xmlns:a16="http://schemas.microsoft.com/office/drawing/2014/main" val="20000"/>
                    </a:ext>
                  </a:extLst>
                </a:gridCol>
                <a:gridCol w="1219200">
                  <a:extLst>
                    <a:ext uri="{9D8B030D-6E8A-4147-A177-3AD203B41FA5}">
                      <a16:colId xmlns:a16="http://schemas.microsoft.com/office/drawing/2014/main" val="20001"/>
                    </a:ext>
                  </a:extLst>
                </a:gridCol>
                <a:gridCol w="1155191">
                  <a:extLst>
                    <a:ext uri="{9D8B030D-6E8A-4147-A177-3AD203B41FA5}">
                      <a16:colId xmlns:a16="http://schemas.microsoft.com/office/drawing/2014/main" val="20002"/>
                    </a:ext>
                  </a:extLst>
                </a:gridCol>
              </a:tblGrid>
              <a:tr h="0">
                <a:tc>
                  <a:txBody>
                    <a:bodyPr/>
                    <a:lstStyle/>
                    <a:p>
                      <a:r>
                        <a:rPr lang="fi-FI" dirty="0" err="1"/>
                        <a:t>Mat</a:t>
                      </a:r>
                      <a:endParaRPr lang="fi-FI" dirty="0"/>
                    </a:p>
                  </a:txBody>
                  <a:tcPr/>
                </a:tc>
                <a:tc>
                  <a:txBody>
                    <a:bodyPr/>
                    <a:lstStyle/>
                    <a:p>
                      <a:endParaRPr lang="fi-FI" dirty="0"/>
                    </a:p>
                  </a:txBody>
                  <a:tcPr/>
                </a:tc>
                <a:tc>
                  <a:txBody>
                    <a:bodyPr/>
                    <a:lstStyle/>
                    <a:p>
                      <a:endParaRPr lang="fi-FI" dirty="0"/>
                    </a:p>
                  </a:txBody>
                  <a:tcPr/>
                </a:tc>
                <a:extLst>
                  <a:ext uri="{0D108BD9-81ED-4DB2-BD59-A6C34878D82A}">
                    <a16:rowId xmlns:a16="http://schemas.microsoft.com/office/drawing/2014/main" val="10000"/>
                  </a:ext>
                </a:extLst>
              </a:tr>
            </a:tbl>
          </a:graphicData>
        </a:graphic>
      </p:graphicFrame>
      <p:sp>
        <p:nvSpPr>
          <p:cNvPr id="11" name="textruta 10">
            <a:extLst>
              <a:ext uri="{C183D7F6-B498-43B3-948B-1728B52AA6E4}">
                <adec:decorative xmlns:adec="http://schemas.microsoft.com/office/drawing/2017/decorative" val="1"/>
              </a:ext>
            </a:extLst>
          </p:cNvPr>
          <p:cNvSpPr txBox="1"/>
          <p:nvPr/>
        </p:nvSpPr>
        <p:spPr>
          <a:xfrm>
            <a:off x="7278624" y="4608145"/>
            <a:ext cx="4032504" cy="338554"/>
          </a:xfrm>
          <a:prstGeom prst="rect">
            <a:avLst/>
          </a:prstGeom>
          <a:noFill/>
        </p:spPr>
        <p:txBody>
          <a:bodyPr wrap="square" rtlCol="0">
            <a:spAutoFit/>
          </a:bodyPr>
          <a:lstStyle/>
          <a:p>
            <a:r>
              <a:rPr lang="fi-FI" sz="1600" dirty="0" err="1"/>
              <a:t>Att</a:t>
            </a:r>
            <a:r>
              <a:rPr lang="fi-FI" sz="1600" dirty="0"/>
              <a:t> </a:t>
            </a:r>
            <a:r>
              <a:rPr lang="fi-FI" sz="1600" dirty="0" err="1"/>
              <a:t>sätt</a:t>
            </a:r>
            <a:r>
              <a:rPr lang="fi-FI" sz="1600" dirty="0"/>
              <a:t> </a:t>
            </a:r>
            <a:r>
              <a:rPr lang="fi-FI" sz="1600" dirty="0" err="1"/>
              <a:t>åt</a:t>
            </a:r>
            <a:r>
              <a:rPr lang="fi-FI" sz="1600" dirty="0"/>
              <a:t> </a:t>
            </a:r>
            <a:r>
              <a:rPr lang="fi-FI" sz="1600" dirty="0" err="1"/>
              <a:t>sidan</a:t>
            </a:r>
            <a:r>
              <a:rPr lang="fi-FI" sz="1600" dirty="0"/>
              <a:t> för </a:t>
            </a:r>
            <a:r>
              <a:rPr lang="fi-FI" sz="1600" dirty="0" err="1"/>
              <a:t>kommande</a:t>
            </a:r>
            <a:r>
              <a:rPr lang="fi-FI" sz="1600" dirty="0"/>
              <a:t> </a:t>
            </a:r>
            <a:r>
              <a:rPr lang="fi-FI" sz="1600" dirty="0" err="1"/>
              <a:t>räkningar</a:t>
            </a:r>
            <a:endParaRPr lang="fi-FI" sz="1600" dirty="0"/>
          </a:p>
        </p:txBody>
      </p:sp>
      <p:sp>
        <p:nvSpPr>
          <p:cNvPr id="13" name="textruta 12">
            <a:extLst>
              <a:ext uri="{C183D7F6-B498-43B3-948B-1728B52AA6E4}">
                <adec:decorative xmlns:adec="http://schemas.microsoft.com/office/drawing/2017/decorative" val="0"/>
              </a:ext>
            </a:extLst>
          </p:cNvPr>
          <p:cNvSpPr txBox="1"/>
          <p:nvPr/>
        </p:nvSpPr>
        <p:spPr>
          <a:xfrm>
            <a:off x="8878825" y="5214942"/>
            <a:ext cx="2679192" cy="369332"/>
          </a:xfrm>
          <a:prstGeom prst="rect">
            <a:avLst/>
          </a:prstGeom>
          <a:noFill/>
        </p:spPr>
        <p:txBody>
          <a:bodyPr wrap="square" rtlCol="0">
            <a:spAutoFit/>
          </a:bodyPr>
          <a:lstStyle/>
          <a:p>
            <a:r>
              <a:rPr lang="fi-FI" dirty="0" err="1"/>
              <a:t>Förfallodag</a:t>
            </a:r>
            <a:r>
              <a:rPr lang="fi-FI" dirty="0"/>
              <a:t>   summa</a:t>
            </a:r>
          </a:p>
        </p:txBody>
      </p:sp>
      <p:graphicFrame>
        <p:nvGraphicFramePr>
          <p:cNvPr id="12" name="Tabell 11">
            <a:extLst>
              <a:ext uri="{C183D7F6-B498-43B3-948B-1728B52AA6E4}">
                <adec:decorative xmlns:adec="http://schemas.microsoft.com/office/drawing/2017/decorative" val="0"/>
              </a:ext>
            </a:extLst>
          </p:cNvPr>
          <p:cNvGraphicFramePr>
            <a:graphicFrameLocks noGrp="1"/>
          </p:cNvGraphicFramePr>
          <p:nvPr>
            <p:extLst>
              <p:ext uri="{D42A27DB-BD31-4B8C-83A1-F6EECF244321}">
                <p14:modId xmlns:p14="http://schemas.microsoft.com/office/powerpoint/2010/main" val="337334192"/>
              </p:ext>
            </p:extLst>
          </p:nvPr>
        </p:nvGraphicFramePr>
        <p:xfrm>
          <a:off x="7406641" y="5584274"/>
          <a:ext cx="4023357" cy="1107440"/>
        </p:xfrm>
        <a:graphic>
          <a:graphicData uri="http://schemas.openxmlformats.org/drawingml/2006/table">
            <a:tbl>
              <a:tblPr firstRow="1" bandRow="1">
                <a:tableStyleId>{5C22544A-7EE6-4342-B048-85BDC9FD1C3A}</a:tableStyleId>
              </a:tblPr>
              <a:tblGrid>
                <a:gridCol w="1341119">
                  <a:extLst>
                    <a:ext uri="{9D8B030D-6E8A-4147-A177-3AD203B41FA5}">
                      <a16:colId xmlns:a16="http://schemas.microsoft.com/office/drawing/2014/main" val="20000"/>
                    </a:ext>
                  </a:extLst>
                </a:gridCol>
                <a:gridCol w="1341119">
                  <a:extLst>
                    <a:ext uri="{9D8B030D-6E8A-4147-A177-3AD203B41FA5}">
                      <a16:colId xmlns:a16="http://schemas.microsoft.com/office/drawing/2014/main" val="20001"/>
                    </a:ext>
                  </a:extLst>
                </a:gridCol>
                <a:gridCol w="1341119">
                  <a:extLst>
                    <a:ext uri="{9D8B030D-6E8A-4147-A177-3AD203B41FA5}">
                      <a16:colId xmlns:a16="http://schemas.microsoft.com/office/drawing/2014/main" val="20002"/>
                    </a:ext>
                  </a:extLst>
                </a:gridCol>
              </a:tblGrid>
              <a:tr h="0">
                <a:tc>
                  <a:txBody>
                    <a:bodyPr/>
                    <a:lstStyle/>
                    <a:p>
                      <a:r>
                        <a:rPr lang="fi-FI" dirty="0" err="1"/>
                        <a:t>el</a:t>
                      </a:r>
                      <a:endParaRPr lang="fi-FI" dirty="0"/>
                    </a:p>
                  </a:txBody>
                  <a:tcPr/>
                </a:tc>
                <a:tc>
                  <a:txBody>
                    <a:bodyPr/>
                    <a:lstStyle/>
                    <a:p>
                      <a:endParaRPr lang="fi-FI" dirty="0"/>
                    </a:p>
                  </a:txBody>
                  <a:tcPr/>
                </a:tc>
                <a:tc>
                  <a:txBody>
                    <a:bodyPr/>
                    <a:lstStyle/>
                    <a:p>
                      <a:r>
                        <a:rPr lang="fi-FI" dirty="0"/>
                        <a:t>10€</a:t>
                      </a:r>
                    </a:p>
                  </a:txBody>
                  <a:tcPr/>
                </a:tc>
                <a:extLst>
                  <a:ext uri="{0D108BD9-81ED-4DB2-BD59-A6C34878D82A}">
                    <a16:rowId xmlns:a16="http://schemas.microsoft.com/office/drawing/2014/main" val="10000"/>
                  </a:ext>
                </a:extLst>
              </a:tr>
              <a:tr h="370840">
                <a:tc>
                  <a:txBody>
                    <a:bodyPr/>
                    <a:lstStyle/>
                    <a:p>
                      <a:r>
                        <a:rPr lang="fi-FI" dirty="0" err="1"/>
                        <a:t>försäkring</a:t>
                      </a:r>
                      <a:endParaRPr lang="fi-FI" dirty="0"/>
                    </a:p>
                  </a:txBody>
                  <a:tcPr/>
                </a:tc>
                <a:tc>
                  <a:txBody>
                    <a:bodyPr/>
                    <a:lstStyle/>
                    <a:p>
                      <a:endParaRPr lang="fi-FI" dirty="0"/>
                    </a:p>
                  </a:txBody>
                  <a:tcPr/>
                </a:tc>
                <a:tc>
                  <a:txBody>
                    <a:bodyPr/>
                    <a:lstStyle/>
                    <a:p>
                      <a:r>
                        <a:rPr lang="fi-FI" dirty="0"/>
                        <a:t>10€</a:t>
                      </a:r>
                    </a:p>
                  </a:txBody>
                  <a:tcPr/>
                </a:tc>
                <a:extLst>
                  <a:ext uri="{0D108BD9-81ED-4DB2-BD59-A6C34878D82A}">
                    <a16:rowId xmlns:a16="http://schemas.microsoft.com/office/drawing/2014/main" val="10001"/>
                  </a:ext>
                </a:extLst>
              </a:tr>
              <a:tr h="370840">
                <a:tc>
                  <a:txBody>
                    <a:bodyPr/>
                    <a:lstStyle/>
                    <a:p>
                      <a:r>
                        <a:rPr lang="fi-FI" dirty="0" err="1"/>
                        <a:t>läkare</a:t>
                      </a:r>
                      <a:endParaRPr lang="fi-FI" dirty="0"/>
                    </a:p>
                  </a:txBody>
                  <a:tcPr/>
                </a:tc>
                <a:tc>
                  <a:txBody>
                    <a:bodyPr/>
                    <a:lstStyle/>
                    <a:p>
                      <a:endParaRPr lang="fi-FI" dirty="0"/>
                    </a:p>
                  </a:txBody>
                  <a:tcPr/>
                </a:tc>
                <a:tc>
                  <a:txBody>
                    <a:bodyPr/>
                    <a:lstStyle/>
                    <a:p>
                      <a:r>
                        <a:rPr lang="fi-FI" dirty="0"/>
                        <a:t>10€</a:t>
                      </a:r>
                    </a:p>
                  </a:txBody>
                  <a:tcP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267257093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Platshållare för innehåll 4"/>
          <p:cNvGraphicFramePr>
            <a:graphicFrameLocks noGrp="1"/>
          </p:cNvGraphicFramePr>
          <p:nvPr>
            <p:ph idx="1"/>
            <p:extLst>
              <p:ext uri="{D42A27DB-BD31-4B8C-83A1-F6EECF244321}">
                <p14:modId xmlns:p14="http://schemas.microsoft.com/office/powerpoint/2010/main" val="459140368"/>
              </p:ext>
            </p:extLst>
          </p:nvPr>
        </p:nvGraphicFramePr>
        <p:xfrm>
          <a:off x="1179513" y="165100"/>
          <a:ext cx="9774240" cy="6304280"/>
        </p:xfrm>
        <a:graphic>
          <a:graphicData uri="http://schemas.openxmlformats.org/drawingml/2006/table">
            <a:tbl>
              <a:tblPr firstRow="1" bandRow="1">
                <a:tableStyleId>{5C22544A-7EE6-4342-B048-85BDC9FD1C3A}</a:tableStyleId>
              </a:tblPr>
              <a:tblGrid>
                <a:gridCol w="1396320">
                  <a:extLst>
                    <a:ext uri="{9D8B030D-6E8A-4147-A177-3AD203B41FA5}">
                      <a16:colId xmlns:a16="http://schemas.microsoft.com/office/drawing/2014/main" val="20000"/>
                    </a:ext>
                  </a:extLst>
                </a:gridCol>
                <a:gridCol w="1396320">
                  <a:extLst>
                    <a:ext uri="{9D8B030D-6E8A-4147-A177-3AD203B41FA5}">
                      <a16:colId xmlns:a16="http://schemas.microsoft.com/office/drawing/2014/main" val="20001"/>
                    </a:ext>
                  </a:extLst>
                </a:gridCol>
                <a:gridCol w="1396320">
                  <a:extLst>
                    <a:ext uri="{9D8B030D-6E8A-4147-A177-3AD203B41FA5}">
                      <a16:colId xmlns:a16="http://schemas.microsoft.com/office/drawing/2014/main" val="20002"/>
                    </a:ext>
                  </a:extLst>
                </a:gridCol>
                <a:gridCol w="1396320">
                  <a:extLst>
                    <a:ext uri="{9D8B030D-6E8A-4147-A177-3AD203B41FA5}">
                      <a16:colId xmlns:a16="http://schemas.microsoft.com/office/drawing/2014/main" val="20003"/>
                    </a:ext>
                  </a:extLst>
                </a:gridCol>
                <a:gridCol w="1396320">
                  <a:extLst>
                    <a:ext uri="{9D8B030D-6E8A-4147-A177-3AD203B41FA5}">
                      <a16:colId xmlns:a16="http://schemas.microsoft.com/office/drawing/2014/main" val="20004"/>
                    </a:ext>
                  </a:extLst>
                </a:gridCol>
                <a:gridCol w="1396320">
                  <a:extLst>
                    <a:ext uri="{9D8B030D-6E8A-4147-A177-3AD203B41FA5}">
                      <a16:colId xmlns:a16="http://schemas.microsoft.com/office/drawing/2014/main" val="20005"/>
                    </a:ext>
                  </a:extLst>
                </a:gridCol>
                <a:gridCol w="1396320">
                  <a:extLst>
                    <a:ext uri="{9D8B030D-6E8A-4147-A177-3AD203B41FA5}">
                      <a16:colId xmlns:a16="http://schemas.microsoft.com/office/drawing/2014/main" val="20006"/>
                    </a:ext>
                  </a:extLst>
                </a:gridCol>
              </a:tblGrid>
              <a:tr h="370840">
                <a:tc>
                  <a:txBody>
                    <a:bodyPr/>
                    <a:lstStyle/>
                    <a:p>
                      <a:r>
                        <a:rPr lang="fi-FI" dirty="0" err="1"/>
                        <a:t>månad</a:t>
                      </a:r>
                      <a:endParaRPr lang="fi-FI" dirty="0"/>
                    </a:p>
                  </a:txBody>
                  <a:tcPr/>
                </a:tc>
                <a:tc>
                  <a:txBody>
                    <a:bodyPr/>
                    <a:lstStyle/>
                    <a:p>
                      <a:r>
                        <a:rPr lang="fi-FI" baseline="0" dirty="0"/>
                        <a:t> 1</a:t>
                      </a:r>
                      <a:endParaRPr lang="fi-FI" dirty="0"/>
                    </a:p>
                  </a:txBody>
                  <a:tcPr/>
                </a:tc>
                <a:tc>
                  <a:txBody>
                    <a:bodyPr/>
                    <a:lstStyle/>
                    <a:p>
                      <a:r>
                        <a:rPr lang="fi-FI" dirty="0"/>
                        <a:t>2</a:t>
                      </a:r>
                    </a:p>
                  </a:txBody>
                  <a:tcPr/>
                </a:tc>
                <a:tc>
                  <a:txBody>
                    <a:bodyPr/>
                    <a:lstStyle/>
                    <a:p>
                      <a:r>
                        <a:rPr lang="fi-FI" dirty="0"/>
                        <a:t> 3</a:t>
                      </a:r>
                    </a:p>
                  </a:txBody>
                  <a:tcPr/>
                </a:tc>
                <a:tc>
                  <a:txBody>
                    <a:bodyPr/>
                    <a:lstStyle/>
                    <a:p>
                      <a:r>
                        <a:rPr lang="fi-FI" dirty="0"/>
                        <a:t> 4</a:t>
                      </a:r>
                    </a:p>
                  </a:txBody>
                  <a:tcPr/>
                </a:tc>
                <a:tc>
                  <a:txBody>
                    <a:bodyPr/>
                    <a:lstStyle/>
                    <a:p>
                      <a:r>
                        <a:rPr lang="fi-FI" dirty="0"/>
                        <a:t> 5</a:t>
                      </a:r>
                    </a:p>
                  </a:txBody>
                  <a:tcPr/>
                </a:tc>
                <a:tc>
                  <a:txBody>
                    <a:bodyPr/>
                    <a:lstStyle/>
                    <a:p>
                      <a:r>
                        <a:rPr lang="fi-FI" dirty="0"/>
                        <a:t>6</a:t>
                      </a:r>
                    </a:p>
                  </a:txBody>
                  <a:tcPr/>
                </a:tc>
                <a:extLst>
                  <a:ext uri="{0D108BD9-81ED-4DB2-BD59-A6C34878D82A}">
                    <a16:rowId xmlns:a16="http://schemas.microsoft.com/office/drawing/2014/main" val="10000"/>
                  </a:ext>
                </a:extLst>
              </a:tr>
              <a:tr h="370840">
                <a:tc>
                  <a:txBody>
                    <a:bodyPr/>
                    <a:lstStyle/>
                    <a:p>
                      <a:r>
                        <a:rPr lang="fi-FI" sz="1400" dirty="0" err="1"/>
                        <a:t>Hyra</a:t>
                      </a:r>
                      <a:r>
                        <a:rPr lang="fi-FI" sz="1400" dirty="0"/>
                        <a:t>/</a:t>
                      </a:r>
                      <a:r>
                        <a:rPr lang="fi-FI" sz="1400" dirty="0" err="1"/>
                        <a:t>bostlån</a:t>
                      </a:r>
                      <a:endParaRPr lang="fi-FI" sz="1400" dirty="0"/>
                    </a:p>
                  </a:txBody>
                  <a:tcPr/>
                </a:tc>
                <a:tc>
                  <a:txBody>
                    <a:bodyPr/>
                    <a:lstStyle/>
                    <a:p>
                      <a:endParaRPr lang="fi-FI"/>
                    </a:p>
                  </a:txBody>
                  <a:tcPr/>
                </a:tc>
                <a:tc>
                  <a:txBody>
                    <a:bodyPr/>
                    <a:lstStyle/>
                    <a:p>
                      <a:endParaRPr lang="fi-FI"/>
                    </a:p>
                  </a:txBody>
                  <a:tcPr/>
                </a:tc>
                <a:tc>
                  <a:txBody>
                    <a:bodyPr/>
                    <a:lstStyle/>
                    <a:p>
                      <a:endParaRPr lang="fi-FI"/>
                    </a:p>
                  </a:txBody>
                  <a:tcPr/>
                </a:tc>
                <a:tc>
                  <a:txBody>
                    <a:bodyPr/>
                    <a:lstStyle/>
                    <a:p>
                      <a:endParaRPr lang="fi-FI"/>
                    </a:p>
                  </a:txBody>
                  <a:tcPr/>
                </a:tc>
                <a:tc>
                  <a:txBody>
                    <a:bodyPr/>
                    <a:lstStyle/>
                    <a:p>
                      <a:endParaRPr lang="fi-FI"/>
                    </a:p>
                  </a:txBody>
                  <a:tcPr/>
                </a:tc>
                <a:tc>
                  <a:txBody>
                    <a:bodyPr/>
                    <a:lstStyle/>
                    <a:p>
                      <a:endParaRPr lang="fi-FI"/>
                    </a:p>
                  </a:txBody>
                  <a:tcPr/>
                </a:tc>
                <a:extLst>
                  <a:ext uri="{0D108BD9-81ED-4DB2-BD59-A6C34878D82A}">
                    <a16:rowId xmlns:a16="http://schemas.microsoft.com/office/drawing/2014/main" val="10001"/>
                  </a:ext>
                </a:extLst>
              </a:tr>
              <a:tr h="370840">
                <a:tc>
                  <a:txBody>
                    <a:bodyPr/>
                    <a:lstStyle/>
                    <a:p>
                      <a:r>
                        <a:rPr lang="fi-FI" sz="1400" dirty="0" err="1"/>
                        <a:t>Vatten</a:t>
                      </a:r>
                      <a:endParaRPr lang="fi-FI" sz="1400" dirty="0"/>
                    </a:p>
                  </a:txBody>
                  <a:tcPr/>
                </a:tc>
                <a:tc>
                  <a:txBody>
                    <a:bodyPr/>
                    <a:lstStyle/>
                    <a:p>
                      <a:endParaRPr lang="fi-FI"/>
                    </a:p>
                  </a:txBody>
                  <a:tcPr/>
                </a:tc>
                <a:tc>
                  <a:txBody>
                    <a:bodyPr/>
                    <a:lstStyle/>
                    <a:p>
                      <a:endParaRPr lang="fi-FI"/>
                    </a:p>
                  </a:txBody>
                  <a:tcPr/>
                </a:tc>
                <a:tc>
                  <a:txBody>
                    <a:bodyPr/>
                    <a:lstStyle/>
                    <a:p>
                      <a:endParaRPr lang="fi-FI"/>
                    </a:p>
                  </a:txBody>
                  <a:tcPr/>
                </a:tc>
                <a:tc>
                  <a:txBody>
                    <a:bodyPr/>
                    <a:lstStyle/>
                    <a:p>
                      <a:endParaRPr lang="fi-FI"/>
                    </a:p>
                  </a:txBody>
                  <a:tcPr/>
                </a:tc>
                <a:tc>
                  <a:txBody>
                    <a:bodyPr/>
                    <a:lstStyle/>
                    <a:p>
                      <a:endParaRPr lang="fi-FI"/>
                    </a:p>
                  </a:txBody>
                  <a:tcPr/>
                </a:tc>
                <a:tc>
                  <a:txBody>
                    <a:bodyPr/>
                    <a:lstStyle/>
                    <a:p>
                      <a:endParaRPr lang="fi-FI"/>
                    </a:p>
                  </a:txBody>
                  <a:tcPr/>
                </a:tc>
                <a:extLst>
                  <a:ext uri="{0D108BD9-81ED-4DB2-BD59-A6C34878D82A}">
                    <a16:rowId xmlns:a16="http://schemas.microsoft.com/office/drawing/2014/main" val="10002"/>
                  </a:ext>
                </a:extLst>
              </a:tr>
              <a:tr h="370840">
                <a:tc>
                  <a:txBody>
                    <a:bodyPr/>
                    <a:lstStyle/>
                    <a:p>
                      <a:r>
                        <a:rPr lang="fi-FI" sz="1400" dirty="0" err="1"/>
                        <a:t>El</a:t>
                      </a:r>
                      <a:endParaRPr lang="fi-FI" sz="1400" dirty="0"/>
                    </a:p>
                  </a:txBody>
                  <a:tcPr/>
                </a:tc>
                <a:tc>
                  <a:txBody>
                    <a:bodyPr/>
                    <a:lstStyle/>
                    <a:p>
                      <a:endParaRPr lang="fi-FI"/>
                    </a:p>
                  </a:txBody>
                  <a:tcPr/>
                </a:tc>
                <a:tc>
                  <a:txBody>
                    <a:bodyPr/>
                    <a:lstStyle/>
                    <a:p>
                      <a:endParaRPr lang="fi-FI"/>
                    </a:p>
                  </a:txBody>
                  <a:tcPr/>
                </a:tc>
                <a:tc>
                  <a:txBody>
                    <a:bodyPr/>
                    <a:lstStyle/>
                    <a:p>
                      <a:endParaRPr lang="fi-FI"/>
                    </a:p>
                  </a:txBody>
                  <a:tcPr/>
                </a:tc>
                <a:tc>
                  <a:txBody>
                    <a:bodyPr/>
                    <a:lstStyle/>
                    <a:p>
                      <a:endParaRPr lang="fi-FI"/>
                    </a:p>
                  </a:txBody>
                  <a:tcPr/>
                </a:tc>
                <a:tc>
                  <a:txBody>
                    <a:bodyPr/>
                    <a:lstStyle/>
                    <a:p>
                      <a:endParaRPr lang="fi-FI"/>
                    </a:p>
                  </a:txBody>
                  <a:tcPr/>
                </a:tc>
                <a:tc>
                  <a:txBody>
                    <a:bodyPr/>
                    <a:lstStyle/>
                    <a:p>
                      <a:endParaRPr lang="fi-FI"/>
                    </a:p>
                  </a:txBody>
                  <a:tcPr/>
                </a:tc>
                <a:extLst>
                  <a:ext uri="{0D108BD9-81ED-4DB2-BD59-A6C34878D82A}">
                    <a16:rowId xmlns:a16="http://schemas.microsoft.com/office/drawing/2014/main" val="10003"/>
                  </a:ext>
                </a:extLst>
              </a:tr>
              <a:tr h="370840">
                <a:tc>
                  <a:txBody>
                    <a:bodyPr/>
                    <a:lstStyle/>
                    <a:p>
                      <a:r>
                        <a:rPr lang="fi-FI" sz="1400" dirty="0" err="1"/>
                        <a:t>Försäkring</a:t>
                      </a:r>
                      <a:endParaRPr lang="fi-FI" sz="1400" dirty="0"/>
                    </a:p>
                  </a:txBody>
                  <a:tcPr/>
                </a:tc>
                <a:tc>
                  <a:txBody>
                    <a:bodyPr/>
                    <a:lstStyle/>
                    <a:p>
                      <a:endParaRPr lang="fi-FI"/>
                    </a:p>
                  </a:txBody>
                  <a:tcPr/>
                </a:tc>
                <a:tc>
                  <a:txBody>
                    <a:bodyPr/>
                    <a:lstStyle/>
                    <a:p>
                      <a:endParaRPr lang="fi-FI"/>
                    </a:p>
                  </a:txBody>
                  <a:tcPr/>
                </a:tc>
                <a:tc>
                  <a:txBody>
                    <a:bodyPr/>
                    <a:lstStyle/>
                    <a:p>
                      <a:endParaRPr lang="fi-FI"/>
                    </a:p>
                  </a:txBody>
                  <a:tcPr/>
                </a:tc>
                <a:tc>
                  <a:txBody>
                    <a:bodyPr/>
                    <a:lstStyle/>
                    <a:p>
                      <a:endParaRPr lang="fi-FI"/>
                    </a:p>
                  </a:txBody>
                  <a:tcPr/>
                </a:tc>
                <a:tc>
                  <a:txBody>
                    <a:bodyPr/>
                    <a:lstStyle/>
                    <a:p>
                      <a:endParaRPr lang="fi-FI"/>
                    </a:p>
                  </a:txBody>
                  <a:tcPr/>
                </a:tc>
                <a:tc>
                  <a:txBody>
                    <a:bodyPr/>
                    <a:lstStyle/>
                    <a:p>
                      <a:endParaRPr lang="fi-FI"/>
                    </a:p>
                  </a:txBody>
                  <a:tcPr/>
                </a:tc>
                <a:extLst>
                  <a:ext uri="{0D108BD9-81ED-4DB2-BD59-A6C34878D82A}">
                    <a16:rowId xmlns:a16="http://schemas.microsoft.com/office/drawing/2014/main" val="10004"/>
                  </a:ext>
                </a:extLst>
              </a:tr>
              <a:tr h="370840">
                <a:tc>
                  <a:txBody>
                    <a:bodyPr/>
                    <a:lstStyle/>
                    <a:p>
                      <a:r>
                        <a:rPr lang="fi-FI" sz="1400" dirty="0" err="1"/>
                        <a:t>Telefon</a:t>
                      </a:r>
                      <a:endParaRPr lang="fi-FI" sz="1400" dirty="0"/>
                    </a:p>
                  </a:txBody>
                  <a:tcPr/>
                </a:tc>
                <a:tc>
                  <a:txBody>
                    <a:bodyPr/>
                    <a:lstStyle/>
                    <a:p>
                      <a:endParaRPr lang="fi-FI" dirty="0"/>
                    </a:p>
                  </a:txBody>
                  <a:tcPr/>
                </a:tc>
                <a:tc>
                  <a:txBody>
                    <a:bodyPr/>
                    <a:lstStyle/>
                    <a:p>
                      <a:endParaRPr lang="fi-FI"/>
                    </a:p>
                  </a:txBody>
                  <a:tcPr/>
                </a:tc>
                <a:tc>
                  <a:txBody>
                    <a:bodyPr/>
                    <a:lstStyle/>
                    <a:p>
                      <a:endParaRPr lang="fi-FI"/>
                    </a:p>
                  </a:txBody>
                  <a:tcPr/>
                </a:tc>
                <a:tc>
                  <a:txBody>
                    <a:bodyPr/>
                    <a:lstStyle/>
                    <a:p>
                      <a:endParaRPr lang="fi-FI"/>
                    </a:p>
                  </a:txBody>
                  <a:tcPr/>
                </a:tc>
                <a:tc>
                  <a:txBody>
                    <a:bodyPr/>
                    <a:lstStyle/>
                    <a:p>
                      <a:endParaRPr lang="fi-FI"/>
                    </a:p>
                  </a:txBody>
                  <a:tcPr/>
                </a:tc>
                <a:tc>
                  <a:txBody>
                    <a:bodyPr/>
                    <a:lstStyle/>
                    <a:p>
                      <a:endParaRPr lang="fi-FI"/>
                    </a:p>
                  </a:txBody>
                  <a:tcPr/>
                </a:tc>
                <a:extLst>
                  <a:ext uri="{0D108BD9-81ED-4DB2-BD59-A6C34878D82A}">
                    <a16:rowId xmlns:a16="http://schemas.microsoft.com/office/drawing/2014/main" val="10005"/>
                  </a:ext>
                </a:extLst>
              </a:tr>
              <a:tr h="370840">
                <a:tc>
                  <a:txBody>
                    <a:bodyPr/>
                    <a:lstStyle/>
                    <a:p>
                      <a:r>
                        <a:rPr lang="fi-FI" sz="1400" dirty="0" err="1"/>
                        <a:t>Internät</a:t>
                      </a:r>
                      <a:endParaRPr lang="fi-FI" sz="1400" dirty="0"/>
                    </a:p>
                  </a:txBody>
                  <a:tcPr/>
                </a:tc>
                <a:tc>
                  <a:txBody>
                    <a:bodyPr/>
                    <a:lstStyle/>
                    <a:p>
                      <a:endParaRPr lang="fi-FI"/>
                    </a:p>
                  </a:txBody>
                  <a:tcPr/>
                </a:tc>
                <a:tc>
                  <a:txBody>
                    <a:bodyPr/>
                    <a:lstStyle/>
                    <a:p>
                      <a:endParaRPr lang="fi-FI"/>
                    </a:p>
                  </a:txBody>
                  <a:tcPr/>
                </a:tc>
                <a:tc>
                  <a:txBody>
                    <a:bodyPr/>
                    <a:lstStyle/>
                    <a:p>
                      <a:endParaRPr lang="fi-FI"/>
                    </a:p>
                  </a:txBody>
                  <a:tcPr/>
                </a:tc>
                <a:tc>
                  <a:txBody>
                    <a:bodyPr/>
                    <a:lstStyle/>
                    <a:p>
                      <a:endParaRPr lang="fi-FI"/>
                    </a:p>
                  </a:txBody>
                  <a:tcPr/>
                </a:tc>
                <a:tc>
                  <a:txBody>
                    <a:bodyPr/>
                    <a:lstStyle/>
                    <a:p>
                      <a:endParaRPr lang="fi-FI"/>
                    </a:p>
                  </a:txBody>
                  <a:tcPr/>
                </a:tc>
                <a:tc>
                  <a:txBody>
                    <a:bodyPr/>
                    <a:lstStyle/>
                    <a:p>
                      <a:endParaRPr lang="fi-FI"/>
                    </a:p>
                  </a:txBody>
                  <a:tcPr/>
                </a:tc>
                <a:extLst>
                  <a:ext uri="{0D108BD9-81ED-4DB2-BD59-A6C34878D82A}">
                    <a16:rowId xmlns:a16="http://schemas.microsoft.com/office/drawing/2014/main" val="10006"/>
                  </a:ext>
                </a:extLst>
              </a:tr>
              <a:tr h="370840">
                <a:tc>
                  <a:txBody>
                    <a:bodyPr/>
                    <a:lstStyle/>
                    <a:p>
                      <a:r>
                        <a:rPr lang="fi-FI" sz="1400" dirty="0" err="1"/>
                        <a:t>Medicin</a:t>
                      </a:r>
                      <a:endParaRPr lang="fi-FI" sz="1400" dirty="0"/>
                    </a:p>
                  </a:txBody>
                  <a:tcPr/>
                </a:tc>
                <a:tc>
                  <a:txBody>
                    <a:bodyPr/>
                    <a:lstStyle/>
                    <a:p>
                      <a:endParaRPr lang="fi-FI"/>
                    </a:p>
                  </a:txBody>
                  <a:tcPr/>
                </a:tc>
                <a:tc>
                  <a:txBody>
                    <a:bodyPr/>
                    <a:lstStyle/>
                    <a:p>
                      <a:endParaRPr lang="fi-FI"/>
                    </a:p>
                  </a:txBody>
                  <a:tcPr/>
                </a:tc>
                <a:tc>
                  <a:txBody>
                    <a:bodyPr/>
                    <a:lstStyle/>
                    <a:p>
                      <a:endParaRPr lang="fi-FI" dirty="0"/>
                    </a:p>
                  </a:txBody>
                  <a:tcPr/>
                </a:tc>
                <a:tc>
                  <a:txBody>
                    <a:bodyPr/>
                    <a:lstStyle/>
                    <a:p>
                      <a:endParaRPr lang="fi-FI"/>
                    </a:p>
                  </a:txBody>
                  <a:tcPr/>
                </a:tc>
                <a:tc>
                  <a:txBody>
                    <a:bodyPr/>
                    <a:lstStyle/>
                    <a:p>
                      <a:endParaRPr lang="fi-FI"/>
                    </a:p>
                  </a:txBody>
                  <a:tcPr/>
                </a:tc>
                <a:tc>
                  <a:txBody>
                    <a:bodyPr/>
                    <a:lstStyle/>
                    <a:p>
                      <a:endParaRPr lang="fi-FI"/>
                    </a:p>
                  </a:txBody>
                  <a:tcPr/>
                </a:tc>
                <a:extLst>
                  <a:ext uri="{0D108BD9-81ED-4DB2-BD59-A6C34878D82A}">
                    <a16:rowId xmlns:a16="http://schemas.microsoft.com/office/drawing/2014/main" val="10007"/>
                  </a:ext>
                </a:extLst>
              </a:tr>
              <a:tr h="370840">
                <a:tc>
                  <a:txBody>
                    <a:bodyPr/>
                    <a:lstStyle/>
                    <a:p>
                      <a:r>
                        <a:rPr lang="fi-FI" sz="1400" dirty="0" err="1"/>
                        <a:t>Läkare</a:t>
                      </a:r>
                      <a:endParaRPr lang="fi-FI" sz="1400" dirty="0"/>
                    </a:p>
                  </a:txBody>
                  <a:tcPr/>
                </a:tc>
                <a:tc>
                  <a:txBody>
                    <a:bodyPr/>
                    <a:lstStyle/>
                    <a:p>
                      <a:endParaRPr lang="fi-FI"/>
                    </a:p>
                  </a:txBody>
                  <a:tcPr/>
                </a:tc>
                <a:tc>
                  <a:txBody>
                    <a:bodyPr/>
                    <a:lstStyle/>
                    <a:p>
                      <a:endParaRPr lang="fi-FI"/>
                    </a:p>
                  </a:txBody>
                  <a:tcPr/>
                </a:tc>
                <a:tc>
                  <a:txBody>
                    <a:bodyPr/>
                    <a:lstStyle/>
                    <a:p>
                      <a:endParaRPr lang="fi-FI"/>
                    </a:p>
                  </a:txBody>
                  <a:tcPr/>
                </a:tc>
                <a:tc>
                  <a:txBody>
                    <a:bodyPr/>
                    <a:lstStyle/>
                    <a:p>
                      <a:endParaRPr lang="fi-FI"/>
                    </a:p>
                  </a:txBody>
                  <a:tcPr/>
                </a:tc>
                <a:tc>
                  <a:txBody>
                    <a:bodyPr/>
                    <a:lstStyle/>
                    <a:p>
                      <a:endParaRPr lang="fi-FI"/>
                    </a:p>
                  </a:txBody>
                  <a:tcPr/>
                </a:tc>
                <a:tc>
                  <a:txBody>
                    <a:bodyPr/>
                    <a:lstStyle/>
                    <a:p>
                      <a:endParaRPr lang="fi-FI"/>
                    </a:p>
                  </a:txBody>
                  <a:tcPr/>
                </a:tc>
                <a:extLst>
                  <a:ext uri="{0D108BD9-81ED-4DB2-BD59-A6C34878D82A}">
                    <a16:rowId xmlns:a16="http://schemas.microsoft.com/office/drawing/2014/main" val="10008"/>
                  </a:ext>
                </a:extLst>
              </a:tr>
              <a:tr h="370840">
                <a:tc>
                  <a:txBody>
                    <a:bodyPr/>
                    <a:lstStyle/>
                    <a:p>
                      <a:r>
                        <a:rPr lang="fi-FI" sz="1400" dirty="0" err="1"/>
                        <a:t>Dagis</a:t>
                      </a:r>
                      <a:r>
                        <a:rPr lang="fi-FI" sz="1400" dirty="0"/>
                        <a:t>/</a:t>
                      </a:r>
                      <a:r>
                        <a:rPr lang="fi-FI" sz="1400" dirty="0" err="1"/>
                        <a:t>Eftis</a:t>
                      </a:r>
                      <a:endParaRPr lang="fi-FI" sz="1400" dirty="0"/>
                    </a:p>
                  </a:txBody>
                  <a:tcPr/>
                </a:tc>
                <a:tc>
                  <a:txBody>
                    <a:bodyPr/>
                    <a:lstStyle/>
                    <a:p>
                      <a:endParaRPr lang="fi-FI"/>
                    </a:p>
                  </a:txBody>
                  <a:tcPr/>
                </a:tc>
                <a:tc>
                  <a:txBody>
                    <a:bodyPr/>
                    <a:lstStyle/>
                    <a:p>
                      <a:endParaRPr lang="fi-FI"/>
                    </a:p>
                  </a:txBody>
                  <a:tcPr/>
                </a:tc>
                <a:tc>
                  <a:txBody>
                    <a:bodyPr/>
                    <a:lstStyle/>
                    <a:p>
                      <a:endParaRPr lang="fi-FI"/>
                    </a:p>
                  </a:txBody>
                  <a:tcPr/>
                </a:tc>
                <a:tc>
                  <a:txBody>
                    <a:bodyPr/>
                    <a:lstStyle/>
                    <a:p>
                      <a:endParaRPr lang="fi-FI"/>
                    </a:p>
                  </a:txBody>
                  <a:tcPr/>
                </a:tc>
                <a:tc>
                  <a:txBody>
                    <a:bodyPr/>
                    <a:lstStyle/>
                    <a:p>
                      <a:endParaRPr lang="fi-FI"/>
                    </a:p>
                  </a:txBody>
                  <a:tcPr/>
                </a:tc>
                <a:tc>
                  <a:txBody>
                    <a:bodyPr/>
                    <a:lstStyle/>
                    <a:p>
                      <a:endParaRPr lang="fi-FI"/>
                    </a:p>
                  </a:txBody>
                  <a:tcPr/>
                </a:tc>
                <a:extLst>
                  <a:ext uri="{0D108BD9-81ED-4DB2-BD59-A6C34878D82A}">
                    <a16:rowId xmlns:a16="http://schemas.microsoft.com/office/drawing/2014/main" val="10009"/>
                  </a:ext>
                </a:extLst>
              </a:tr>
              <a:tr h="370840">
                <a:tc>
                  <a:txBody>
                    <a:bodyPr/>
                    <a:lstStyle/>
                    <a:p>
                      <a:r>
                        <a:rPr lang="fi-FI" sz="1400" dirty="0" err="1"/>
                        <a:t>Underhållsbid</a:t>
                      </a:r>
                      <a:r>
                        <a:rPr lang="fi-FI" sz="1400" dirty="0"/>
                        <a:t>.</a:t>
                      </a:r>
                    </a:p>
                  </a:txBody>
                  <a:tcPr/>
                </a:tc>
                <a:tc>
                  <a:txBody>
                    <a:bodyPr/>
                    <a:lstStyle/>
                    <a:p>
                      <a:endParaRPr lang="fi-FI"/>
                    </a:p>
                  </a:txBody>
                  <a:tcPr/>
                </a:tc>
                <a:tc>
                  <a:txBody>
                    <a:bodyPr/>
                    <a:lstStyle/>
                    <a:p>
                      <a:endParaRPr lang="fi-FI"/>
                    </a:p>
                  </a:txBody>
                  <a:tcPr/>
                </a:tc>
                <a:tc>
                  <a:txBody>
                    <a:bodyPr/>
                    <a:lstStyle/>
                    <a:p>
                      <a:endParaRPr lang="fi-FI"/>
                    </a:p>
                  </a:txBody>
                  <a:tcPr/>
                </a:tc>
                <a:tc>
                  <a:txBody>
                    <a:bodyPr/>
                    <a:lstStyle/>
                    <a:p>
                      <a:endParaRPr lang="fi-FI"/>
                    </a:p>
                  </a:txBody>
                  <a:tcPr/>
                </a:tc>
                <a:tc>
                  <a:txBody>
                    <a:bodyPr/>
                    <a:lstStyle/>
                    <a:p>
                      <a:endParaRPr lang="fi-FI"/>
                    </a:p>
                  </a:txBody>
                  <a:tcPr/>
                </a:tc>
                <a:tc>
                  <a:txBody>
                    <a:bodyPr/>
                    <a:lstStyle/>
                    <a:p>
                      <a:endParaRPr lang="fi-FI"/>
                    </a:p>
                  </a:txBody>
                  <a:tcPr/>
                </a:tc>
                <a:extLst>
                  <a:ext uri="{0D108BD9-81ED-4DB2-BD59-A6C34878D82A}">
                    <a16:rowId xmlns:a16="http://schemas.microsoft.com/office/drawing/2014/main" val="10010"/>
                  </a:ext>
                </a:extLst>
              </a:tr>
              <a:tr h="370840">
                <a:tc>
                  <a:txBody>
                    <a:bodyPr/>
                    <a:lstStyle/>
                    <a:p>
                      <a:r>
                        <a:rPr lang="fi-FI" sz="1400" dirty="0"/>
                        <a:t>Kredit/</a:t>
                      </a:r>
                      <a:r>
                        <a:rPr lang="fi-FI" sz="1400" dirty="0" err="1"/>
                        <a:t>avbet</a:t>
                      </a:r>
                      <a:r>
                        <a:rPr lang="fi-FI" sz="1400" dirty="0"/>
                        <a:t>.</a:t>
                      </a:r>
                    </a:p>
                  </a:txBody>
                  <a:tcPr/>
                </a:tc>
                <a:tc>
                  <a:txBody>
                    <a:bodyPr/>
                    <a:lstStyle/>
                    <a:p>
                      <a:endParaRPr lang="fi-FI"/>
                    </a:p>
                  </a:txBody>
                  <a:tcPr/>
                </a:tc>
                <a:tc>
                  <a:txBody>
                    <a:bodyPr/>
                    <a:lstStyle/>
                    <a:p>
                      <a:endParaRPr lang="fi-FI"/>
                    </a:p>
                  </a:txBody>
                  <a:tcPr/>
                </a:tc>
                <a:tc>
                  <a:txBody>
                    <a:bodyPr/>
                    <a:lstStyle/>
                    <a:p>
                      <a:endParaRPr lang="fi-FI"/>
                    </a:p>
                  </a:txBody>
                  <a:tcPr/>
                </a:tc>
                <a:tc>
                  <a:txBody>
                    <a:bodyPr/>
                    <a:lstStyle/>
                    <a:p>
                      <a:endParaRPr lang="fi-FI"/>
                    </a:p>
                  </a:txBody>
                  <a:tcPr/>
                </a:tc>
                <a:tc>
                  <a:txBody>
                    <a:bodyPr/>
                    <a:lstStyle/>
                    <a:p>
                      <a:endParaRPr lang="fi-FI"/>
                    </a:p>
                  </a:txBody>
                  <a:tcPr/>
                </a:tc>
                <a:tc>
                  <a:txBody>
                    <a:bodyPr/>
                    <a:lstStyle/>
                    <a:p>
                      <a:endParaRPr lang="fi-FI"/>
                    </a:p>
                  </a:txBody>
                  <a:tcPr/>
                </a:tc>
                <a:extLst>
                  <a:ext uri="{0D108BD9-81ED-4DB2-BD59-A6C34878D82A}">
                    <a16:rowId xmlns:a16="http://schemas.microsoft.com/office/drawing/2014/main" val="10011"/>
                  </a:ext>
                </a:extLst>
              </a:tr>
              <a:tr h="370840">
                <a:tc>
                  <a:txBody>
                    <a:bodyPr/>
                    <a:lstStyle/>
                    <a:p>
                      <a:r>
                        <a:rPr lang="fi-FI" sz="1400" dirty="0"/>
                        <a:t>Hobby</a:t>
                      </a:r>
                    </a:p>
                  </a:txBody>
                  <a:tcPr/>
                </a:tc>
                <a:tc>
                  <a:txBody>
                    <a:bodyPr/>
                    <a:lstStyle/>
                    <a:p>
                      <a:endParaRPr lang="fi-FI"/>
                    </a:p>
                  </a:txBody>
                  <a:tcPr/>
                </a:tc>
                <a:tc>
                  <a:txBody>
                    <a:bodyPr/>
                    <a:lstStyle/>
                    <a:p>
                      <a:endParaRPr lang="fi-FI"/>
                    </a:p>
                  </a:txBody>
                  <a:tcPr/>
                </a:tc>
                <a:tc>
                  <a:txBody>
                    <a:bodyPr/>
                    <a:lstStyle/>
                    <a:p>
                      <a:endParaRPr lang="fi-FI"/>
                    </a:p>
                  </a:txBody>
                  <a:tcPr/>
                </a:tc>
                <a:tc>
                  <a:txBody>
                    <a:bodyPr/>
                    <a:lstStyle/>
                    <a:p>
                      <a:endParaRPr lang="fi-FI"/>
                    </a:p>
                  </a:txBody>
                  <a:tcPr/>
                </a:tc>
                <a:tc>
                  <a:txBody>
                    <a:bodyPr/>
                    <a:lstStyle/>
                    <a:p>
                      <a:endParaRPr lang="fi-FI"/>
                    </a:p>
                  </a:txBody>
                  <a:tcPr/>
                </a:tc>
                <a:tc>
                  <a:txBody>
                    <a:bodyPr/>
                    <a:lstStyle/>
                    <a:p>
                      <a:endParaRPr lang="fi-FI"/>
                    </a:p>
                  </a:txBody>
                  <a:tcPr/>
                </a:tc>
                <a:extLst>
                  <a:ext uri="{0D108BD9-81ED-4DB2-BD59-A6C34878D82A}">
                    <a16:rowId xmlns:a16="http://schemas.microsoft.com/office/drawing/2014/main" val="10012"/>
                  </a:ext>
                </a:extLst>
              </a:tr>
              <a:tr h="370840">
                <a:tc>
                  <a:txBody>
                    <a:bodyPr/>
                    <a:lstStyle/>
                    <a:p>
                      <a:r>
                        <a:rPr lang="fi-FI" sz="1400" dirty="0" err="1"/>
                        <a:t>Tidningar</a:t>
                      </a:r>
                      <a:endParaRPr lang="fi-FI" sz="1400" dirty="0"/>
                    </a:p>
                  </a:txBody>
                  <a:tcPr/>
                </a:tc>
                <a:tc>
                  <a:txBody>
                    <a:bodyPr/>
                    <a:lstStyle/>
                    <a:p>
                      <a:endParaRPr lang="fi-FI"/>
                    </a:p>
                  </a:txBody>
                  <a:tcPr/>
                </a:tc>
                <a:tc>
                  <a:txBody>
                    <a:bodyPr/>
                    <a:lstStyle/>
                    <a:p>
                      <a:endParaRPr lang="fi-FI"/>
                    </a:p>
                  </a:txBody>
                  <a:tcPr/>
                </a:tc>
                <a:tc>
                  <a:txBody>
                    <a:bodyPr/>
                    <a:lstStyle/>
                    <a:p>
                      <a:endParaRPr lang="fi-FI"/>
                    </a:p>
                  </a:txBody>
                  <a:tcPr/>
                </a:tc>
                <a:tc>
                  <a:txBody>
                    <a:bodyPr/>
                    <a:lstStyle/>
                    <a:p>
                      <a:endParaRPr lang="fi-FI"/>
                    </a:p>
                  </a:txBody>
                  <a:tcPr/>
                </a:tc>
                <a:tc>
                  <a:txBody>
                    <a:bodyPr/>
                    <a:lstStyle/>
                    <a:p>
                      <a:endParaRPr lang="fi-FI"/>
                    </a:p>
                  </a:txBody>
                  <a:tcPr/>
                </a:tc>
                <a:tc>
                  <a:txBody>
                    <a:bodyPr/>
                    <a:lstStyle/>
                    <a:p>
                      <a:endParaRPr lang="fi-FI"/>
                    </a:p>
                  </a:txBody>
                  <a:tcPr/>
                </a:tc>
                <a:extLst>
                  <a:ext uri="{0D108BD9-81ED-4DB2-BD59-A6C34878D82A}">
                    <a16:rowId xmlns:a16="http://schemas.microsoft.com/office/drawing/2014/main" val="10013"/>
                  </a:ext>
                </a:extLst>
              </a:tr>
              <a:tr h="370840">
                <a:tc>
                  <a:txBody>
                    <a:bodyPr/>
                    <a:lstStyle/>
                    <a:p>
                      <a:r>
                        <a:rPr lang="fi-FI" sz="1400" dirty="0" err="1"/>
                        <a:t>Resor</a:t>
                      </a:r>
                      <a:endParaRPr lang="fi-FI" sz="1400" dirty="0"/>
                    </a:p>
                  </a:txBody>
                  <a:tcPr/>
                </a:tc>
                <a:tc>
                  <a:txBody>
                    <a:bodyPr/>
                    <a:lstStyle/>
                    <a:p>
                      <a:endParaRPr lang="fi-FI"/>
                    </a:p>
                  </a:txBody>
                  <a:tcPr/>
                </a:tc>
                <a:tc>
                  <a:txBody>
                    <a:bodyPr/>
                    <a:lstStyle/>
                    <a:p>
                      <a:endParaRPr lang="fi-FI"/>
                    </a:p>
                  </a:txBody>
                  <a:tcPr/>
                </a:tc>
                <a:tc>
                  <a:txBody>
                    <a:bodyPr/>
                    <a:lstStyle/>
                    <a:p>
                      <a:endParaRPr lang="fi-FI"/>
                    </a:p>
                  </a:txBody>
                  <a:tcPr/>
                </a:tc>
                <a:tc>
                  <a:txBody>
                    <a:bodyPr/>
                    <a:lstStyle/>
                    <a:p>
                      <a:endParaRPr lang="fi-FI"/>
                    </a:p>
                  </a:txBody>
                  <a:tcPr/>
                </a:tc>
                <a:tc>
                  <a:txBody>
                    <a:bodyPr/>
                    <a:lstStyle/>
                    <a:p>
                      <a:endParaRPr lang="fi-FI"/>
                    </a:p>
                  </a:txBody>
                  <a:tcPr/>
                </a:tc>
                <a:tc>
                  <a:txBody>
                    <a:bodyPr/>
                    <a:lstStyle/>
                    <a:p>
                      <a:endParaRPr lang="fi-FI"/>
                    </a:p>
                  </a:txBody>
                  <a:tcPr/>
                </a:tc>
                <a:extLst>
                  <a:ext uri="{0D108BD9-81ED-4DB2-BD59-A6C34878D82A}">
                    <a16:rowId xmlns:a16="http://schemas.microsoft.com/office/drawing/2014/main" val="10014"/>
                  </a:ext>
                </a:extLst>
              </a:tr>
              <a:tr h="370840">
                <a:tc>
                  <a:txBody>
                    <a:bodyPr/>
                    <a:lstStyle/>
                    <a:p>
                      <a:r>
                        <a:rPr lang="fi-FI" sz="1400" dirty="0" err="1"/>
                        <a:t>kläder</a:t>
                      </a:r>
                      <a:endParaRPr lang="fi-FI" sz="1400" dirty="0"/>
                    </a:p>
                  </a:txBody>
                  <a:tcPr/>
                </a:tc>
                <a:tc>
                  <a:txBody>
                    <a:bodyPr/>
                    <a:lstStyle/>
                    <a:p>
                      <a:endParaRPr lang="fi-FI"/>
                    </a:p>
                  </a:txBody>
                  <a:tcPr/>
                </a:tc>
                <a:tc>
                  <a:txBody>
                    <a:bodyPr/>
                    <a:lstStyle/>
                    <a:p>
                      <a:endParaRPr lang="fi-FI"/>
                    </a:p>
                  </a:txBody>
                  <a:tcPr/>
                </a:tc>
                <a:tc>
                  <a:txBody>
                    <a:bodyPr/>
                    <a:lstStyle/>
                    <a:p>
                      <a:endParaRPr lang="fi-FI"/>
                    </a:p>
                  </a:txBody>
                  <a:tcPr/>
                </a:tc>
                <a:tc>
                  <a:txBody>
                    <a:bodyPr/>
                    <a:lstStyle/>
                    <a:p>
                      <a:endParaRPr lang="fi-FI"/>
                    </a:p>
                  </a:txBody>
                  <a:tcPr/>
                </a:tc>
                <a:tc>
                  <a:txBody>
                    <a:bodyPr/>
                    <a:lstStyle/>
                    <a:p>
                      <a:endParaRPr lang="fi-FI"/>
                    </a:p>
                  </a:txBody>
                  <a:tcPr/>
                </a:tc>
                <a:tc>
                  <a:txBody>
                    <a:bodyPr/>
                    <a:lstStyle/>
                    <a:p>
                      <a:endParaRPr lang="fi-FI"/>
                    </a:p>
                  </a:txBody>
                  <a:tcPr/>
                </a:tc>
                <a:extLst>
                  <a:ext uri="{0D108BD9-81ED-4DB2-BD59-A6C34878D82A}">
                    <a16:rowId xmlns:a16="http://schemas.microsoft.com/office/drawing/2014/main" val="10015"/>
                  </a:ext>
                </a:extLst>
              </a:tr>
              <a:tr h="370840">
                <a:tc>
                  <a:txBody>
                    <a:bodyPr/>
                    <a:lstStyle/>
                    <a:p>
                      <a:r>
                        <a:rPr lang="fi-FI" sz="1400" dirty="0" err="1"/>
                        <a:t>Övrigt</a:t>
                      </a:r>
                      <a:endParaRPr lang="fi-FI" sz="1400" dirty="0"/>
                    </a:p>
                  </a:txBody>
                  <a:tcPr/>
                </a:tc>
                <a:tc>
                  <a:txBody>
                    <a:bodyPr/>
                    <a:lstStyle/>
                    <a:p>
                      <a:endParaRPr lang="fi-FI"/>
                    </a:p>
                  </a:txBody>
                  <a:tcPr/>
                </a:tc>
                <a:tc>
                  <a:txBody>
                    <a:bodyPr/>
                    <a:lstStyle/>
                    <a:p>
                      <a:endParaRPr lang="fi-FI"/>
                    </a:p>
                  </a:txBody>
                  <a:tcPr/>
                </a:tc>
                <a:tc>
                  <a:txBody>
                    <a:bodyPr/>
                    <a:lstStyle/>
                    <a:p>
                      <a:endParaRPr lang="fi-FI"/>
                    </a:p>
                  </a:txBody>
                  <a:tcPr/>
                </a:tc>
                <a:tc>
                  <a:txBody>
                    <a:bodyPr/>
                    <a:lstStyle/>
                    <a:p>
                      <a:endParaRPr lang="fi-FI"/>
                    </a:p>
                  </a:txBody>
                  <a:tcPr/>
                </a:tc>
                <a:tc>
                  <a:txBody>
                    <a:bodyPr/>
                    <a:lstStyle/>
                    <a:p>
                      <a:endParaRPr lang="fi-FI"/>
                    </a:p>
                  </a:txBody>
                  <a:tcPr/>
                </a:tc>
                <a:tc>
                  <a:txBody>
                    <a:bodyPr/>
                    <a:lstStyle/>
                    <a:p>
                      <a:endParaRPr lang="fi-FI"/>
                    </a:p>
                  </a:txBody>
                  <a:tcPr/>
                </a:tc>
                <a:extLst>
                  <a:ext uri="{0D108BD9-81ED-4DB2-BD59-A6C34878D82A}">
                    <a16:rowId xmlns:a16="http://schemas.microsoft.com/office/drawing/2014/main" val="10016"/>
                  </a:ext>
                </a:extLst>
              </a:tr>
            </a:tbl>
          </a:graphicData>
        </a:graphic>
      </p:graphicFrame>
      <p:sp>
        <p:nvSpPr>
          <p:cNvPr id="2" name="Rubrik 1">
            <a:extLst>
              <a:ext uri="{FF2B5EF4-FFF2-40B4-BE49-F238E27FC236}">
                <a16:creationId xmlns:a16="http://schemas.microsoft.com/office/drawing/2014/main" id="{E3163523-B69D-418B-89B0-7E786058B47C}"/>
              </a:ext>
            </a:extLst>
          </p:cNvPr>
          <p:cNvSpPr>
            <a:spLocks noGrp="1"/>
          </p:cNvSpPr>
          <p:nvPr>
            <p:ph type="title"/>
          </p:nvPr>
        </p:nvSpPr>
        <p:spPr>
          <a:xfrm>
            <a:off x="0" y="-742950"/>
            <a:ext cx="9601200" cy="1485900"/>
          </a:xfrm>
        </p:spPr>
        <p:txBody>
          <a:bodyPr/>
          <a:lstStyle/>
          <a:p>
            <a:r>
              <a:rPr lang="sv-SE" dirty="0"/>
              <a:t>Månadsbudget</a:t>
            </a:r>
          </a:p>
        </p:txBody>
      </p:sp>
    </p:spTree>
    <p:extLst>
      <p:ext uri="{BB962C8B-B14F-4D97-AF65-F5344CB8AC3E}">
        <p14:creationId xmlns:p14="http://schemas.microsoft.com/office/powerpoint/2010/main" val="206583392"/>
      </p:ext>
    </p:extLst>
  </p:cSld>
  <p:clrMapOvr>
    <a:masterClrMapping/>
  </p:clrMapOvr>
</p:sld>
</file>

<file path=ppt/theme/theme1.xml><?xml version="1.0" encoding="utf-8"?>
<a:theme xmlns:a="http://schemas.openxmlformats.org/drawingml/2006/main" name="Crop">
  <a:themeElements>
    <a:clrScheme name="Crop">
      <a:dk1>
        <a:sysClr val="windowText" lastClr="000000"/>
      </a:dk1>
      <a:lt1>
        <a:sysClr val="window" lastClr="FFFFFF"/>
      </a:lt1>
      <a:dk2>
        <a:srgbClr val="191B0E"/>
      </a:dk2>
      <a:lt2>
        <a:srgbClr val="EFEDE3"/>
      </a:lt2>
      <a:accent1>
        <a:srgbClr val="8C8D86"/>
      </a:accent1>
      <a:accent2>
        <a:srgbClr val="E6C069"/>
      </a:accent2>
      <a:accent3>
        <a:srgbClr val="897B61"/>
      </a:accent3>
      <a:accent4>
        <a:srgbClr val="8DAB8E"/>
      </a:accent4>
      <a:accent5>
        <a:srgbClr val="77A2BB"/>
      </a:accent5>
      <a:accent6>
        <a:srgbClr val="E28394"/>
      </a:accent6>
      <a:hlink>
        <a:srgbClr val="77A2BB"/>
      </a:hlink>
      <a:folHlink>
        <a:srgbClr val="957A99"/>
      </a:folHlink>
    </a:clrScheme>
    <a:fontScheme name="Crop">
      <a:maj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p" id="{EC9488ED-E761-4D60-9AC4-764D1FE2C171}" vid="{CE19780C-D67D-4C13-9DE9-A52BC3BA51B4}"/>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Beskärning</Template>
  <TotalTime>243</TotalTime>
  <Words>1120</Words>
  <Application>Microsoft Office PowerPoint</Application>
  <PresentationFormat>Bredbild</PresentationFormat>
  <Paragraphs>118</Paragraphs>
  <Slides>10</Slides>
  <Notes>3</Notes>
  <HiddenSlides>0</HiddenSlides>
  <MMClips>0</MMClips>
  <ScaleCrop>false</ScaleCrop>
  <HeadingPairs>
    <vt:vector size="6" baseType="variant">
      <vt:variant>
        <vt:lpstr>Använt teckensnitt</vt:lpstr>
      </vt:variant>
      <vt:variant>
        <vt:i4>3</vt:i4>
      </vt:variant>
      <vt:variant>
        <vt:lpstr>Tema</vt:lpstr>
      </vt:variant>
      <vt:variant>
        <vt:i4>1</vt:i4>
      </vt:variant>
      <vt:variant>
        <vt:lpstr>Bildrubriker</vt:lpstr>
      </vt:variant>
      <vt:variant>
        <vt:i4>10</vt:i4>
      </vt:variant>
    </vt:vector>
  </HeadingPairs>
  <TitlesOfParts>
    <vt:vector size="14" baseType="lpstr">
      <vt:lpstr>Calibri</vt:lpstr>
      <vt:lpstr>Calibri Light</vt:lpstr>
      <vt:lpstr>Franklin Gothic Book</vt:lpstr>
      <vt:lpstr>Crop</vt:lpstr>
      <vt:lpstr>Ekonomi i vardagen</vt:lpstr>
      <vt:lpstr>Målsättning Stabil ekonomi livet ut. Att hjälpa människan att se på sina vardagliga inköp och handlingar och att utveckla det till en mera sparsam och ekonomisk handling. Enkla arbetsmetoder som lämpar sig för människan i olika livssituationer. Små framsteg är bättre än stora helheter.  </vt:lpstr>
      <vt:lpstr>Arbetssätt </vt:lpstr>
      <vt:lpstr>Material</vt:lpstr>
      <vt:lpstr>Drömmen</vt:lpstr>
      <vt:lpstr>”Livet är inte alltid som på Strömsö”</vt:lpstr>
      <vt:lpstr>Balans</vt:lpstr>
      <vt:lpstr>Månadsbudget för räkningar 1 gång i mån</vt:lpstr>
      <vt:lpstr>Månadsbudget</vt:lpstr>
      <vt:lpstr>Källor:</vt:lpstr>
    </vt:vector>
  </TitlesOfParts>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Ekonomi i vardagen</dc:title>
  <dc:creator>Salminen Heidi</dc:creator>
  <cp:lastModifiedBy>Jordas Linda (Hiippakunnallinen toiminta)</cp:lastModifiedBy>
  <cp:revision>25</cp:revision>
  <dcterms:created xsi:type="dcterms:W3CDTF">2021-03-22T11:03:49Z</dcterms:created>
  <dcterms:modified xsi:type="dcterms:W3CDTF">2021-07-21T05:57:12Z</dcterms:modified>
  <cp:contentStatus/>
</cp:coreProperties>
</file>